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  <p:sldMasterId id="2147483691" r:id="rId5"/>
    <p:sldMasterId id="2147483704" r:id="rId6"/>
    <p:sldMasterId id="2147483712" r:id="rId7"/>
    <p:sldMasterId id="2147483739" r:id="rId8"/>
    <p:sldMasterId id="2147483741" r:id="rId9"/>
    <p:sldMasterId id="2147483750" r:id="rId10"/>
  </p:sldMasterIdLst>
  <p:notesMasterIdLst>
    <p:notesMasterId r:id="rId31"/>
  </p:notesMasterIdLst>
  <p:sldIdLst>
    <p:sldId id="256" r:id="rId11"/>
    <p:sldId id="1519" r:id="rId12"/>
    <p:sldId id="1589" r:id="rId13"/>
    <p:sldId id="1598" r:id="rId14"/>
    <p:sldId id="1597" r:id="rId15"/>
    <p:sldId id="1596" r:id="rId16"/>
    <p:sldId id="1595" r:id="rId17"/>
    <p:sldId id="1594" r:id="rId18"/>
    <p:sldId id="1593" r:id="rId19"/>
    <p:sldId id="1592" r:id="rId20"/>
    <p:sldId id="1591" r:id="rId21"/>
    <p:sldId id="1603" r:id="rId22"/>
    <p:sldId id="1602" r:id="rId23"/>
    <p:sldId id="1590" r:id="rId24"/>
    <p:sldId id="1601" r:id="rId25"/>
    <p:sldId id="1600" r:id="rId26"/>
    <p:sldId id="1599" r:id="rId27"/>
    <p:sldId id="1604" r:id="rId28"/>
    <p:sldId id="1607" r:id="rId29"/>
    <p:sldId id="259" r:id="rId30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5F6"/>
    <a:srgbClr val="2015AB"/>
    <a:srgbClr val="00FFFF"/>
    <a:srgbClr val="FF7C80"/>
    <a:srgbClr val="EBE3A7"/>
    <a:srgbClr val="66CCFF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0" autoAdjust="0"/>
    <p:restoredTop sz="93778" autoAdjust="0"/>
  </p:normalViewPr>
  <p:slideViewPr>
    <p:cSldViewPr snapToGrid="0" snapToObjects="1">
      <p:cViewPr varScale="1">
        <p:scale>
          <a:sx n="43" d="100"/>
          <a:sy n="43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037F-7548-4C38-B0BA-BD729F3676A6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131E-2BEB-4BB6-96DF-A3FF2819F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59156C-CF2B-1245-95B0-D0AB4950D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091" y="5068107"/>
            <a:ext cx="5408435" cy="1077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November 29, 2019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30A138-1AD8-AD47-B369-B49BEC83E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92" y="2720761"/>
            <a:ext cx="6242051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50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427798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E7B362-B1B1-DD4F-A2B3-1FC2BD507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CDFB0E-410B-0D41-8DF9-5D086BE8B098}"/>
              </a:ext>
            </a:extLst>
          </p:cNvPr>
          <p:cNvSpPr/>
          <p:nvPr userDrawn="1"/>
        </p:nvSpPr>
        <p:spPr>
          <a:xfrm>
            <a:off x="4067362" y="5019241"/>
            <a:ext cx="3158209" cy="160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9B6FD-73F5-5847-AE65-FBE071ACE7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916" y="5457847"/>
            <a:ext cx="15722600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/>
            </a:lvl1pPr>
          </a:lstStyle>
          <a:p>
            <a:pPr lvl="0"/>
            <a:r>
              <a:rPr lang="en-US" dirty="0"/>
              <a:t>Lorem,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CDFB0E-410B-0D41-8DF9-5D086BE8B098}"/>
              </a:ext>
            </a:extLst>
          </p:cNvPr>
          <p:cNvSpPr/>
          <p:nvPr userDrawn="1"/>
        </p:nvSpPr>
        <p:spPr>
          <a:xfrm>
            <a:off x="4067362" y="5019241"/>
            <a:ext cx="3158209" cy="160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9B6FD-73F5-5847-AE65-FBE071ACE7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916" y="5457847"/>
            <a:ext cx="15722600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Lorem,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0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9B6FD-73F5-5847-AE65-FBE071ACE7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916" y="5457847"/>
            <a:ext cx="15722600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Lorem,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2727F-6E52-EE45-837F-9AFACE283919}"/>
              </a:ext>
            </a:extLst>
          </p:cNvPr>
          <p:cNvSpPr/>
          <p:nvPr userDrawn="1"/>
        </p:nvSpPr>
        <p:spPr>
          <a:xfrm>
            <a:off x="4067362" y="5019241"/>
            <a:ext cx="3158209" cy="16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9B6FD-73F5-5847-AE65-FBE071ACE7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916" y="5457847"/>
            <a:ext cx="15722600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Lorem,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2727F-6E52-EE45-837F-9AFACE283919}"/>
              </a:ext>
            </a:extLst>
          </p:cNvPr>
          <p:cNvSpPr/>
          <p:nvPr userDrawn="1"/>
        </p:nvSpPr>
        <p:spPr>
          <a:xfrm>
            <a:off x="4067362" y="5019241"/>
            <a:ext cx="3158209" cy="16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7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ADA\Brand\ADA-white.png">
            <a:extLst>
              <a:ext uri="{FF2B5EF4-FFF2-40B4-BE49-F238E27FC236}">
                <a16:creationId xmlns:a16="http://schemas.microsoft.com/office/drawing/2014/main" id="{2A2B6726-AEB5-DB4D-AA9F-DFAF27607E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462" y="5609558"/>
            <a:ext cx="8962726" cy="24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7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B706AC-D584-0C49-BA5C-CDBC05DED287}"/>
              </a:ext>
            </a:extLst>
          </p:cNvPr>
          <p:cNvSpPr/>
          <p:nvPr userDrawn="1"/>
        </p:nvSpPr>
        <p:spPr>
          <a:xfrm>
            <a:off x="4067362" y="1451289"/>
            <a:ext cx="3158209" cy="160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FE79F-7766-2342-AA97-4B1F2CD3D95E}"/>
              </a:ext>
            </a:extLst>
          </p:cNvPr>
          <p:cNvSpPr/>
          <p:nvPr userDrawn="1"/>
        </p:nvSpPr>
        <p:spPr>
          <a:xfrm flipV="1">
            <a:off x="0" y="13063106"/>
            <a:ext cx="41337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ADA\Brand\ADA-sm.png">
            <a:extLst>
              <a:ext uri="{FF2B5EF4-FFF2-40B4-BE49-F238E27FC236}">
                <a16:creationId xmlns:a16="http://schemas.microsoft.com/office/drawing/2014/main" id="{05C6FAE1-2688-D047-AD2E-082A745D8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93BFBC-B6B5-C943-9394-304F58F1F1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4327" y="1926155"/>
            <a:ext cx="17794041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/>
            </a:lvl1pPr>
          </a:lstStyle>
          <a:p>
            <a:r>
              <a:rPr lang="de-DE" sz="8000" b="1" dirty="0"/>
              <a:t>Slide title </a:t>
            </a:r>
            <a:r>
              <a:rPr lang="de-DE" sz="8000" b="1" dirty="0" err="1"/>
              <a:t>goes</a:t>
            </a:r>
            <a:r>
              <a:rPr lang="de-DE" sz="8000" b="1" dirty="0"/>
              <a:t> </a:t>
            </a:r>
            <a:r>
              <a:rPr lang="de-DE" sz="8000" b="1" dirty="0" err="1"/>
              <a:t>here</a:t>
            </a:r>
            <a:r>
              <a:rPr lang="de-DE" sz="8000" b="1" dirty="0"/>
              <a:t> </a:t>
            </a:r>
            <a:r>
              <a:rPr lang="de-DE" sz="8000" b="1" dirty="0" err="1"/>
              <a:t>and</a:t>
            </a:r>
            <a:r>
              <a:rPr lang="de-DE" sz="8000" b="1" dirty="0"/>
              <a:t> </a:t>
            </a:r>
            <a:r>
              <a:rPr lang="de-DE" sz="8000" b="1" dirty="0" err="1"/>
              <a:t>can</a:t>
            </a:r>
            <a:r>
              <a:rPr lang="de-DE" sz="8000" b="1" dirty="0"/>
              <a:t> </a:t>
            </a:r>
            <a:r>
              <a:rPr lang="de-DE" sz="8000" b="1" dirty="0" err="1"/>
              <a:t>be</a:t>
            </a:r>
            <a:r>
              <a:rPr lang="de-DE" sz="8000" b="1" dirty="0"/>
              <a:t> </a:t>
            </a:r>
            <a:r>
              <a:rPr lang="de-DE" sz="8000" b="1" dirty="0" err="1"/>
              <a:t>two</a:t>
            </a:r>
            <a:r>
              <a:rPr lang="de-DE" sz="8000" b="1" dirty="0"/>
              <a:t> </a:t>
            </a:r>
            <a:r>
              <a:rPr lang="de-DE" sz="8000" b="1" dirty="0" err="1"/>
              <a:t>lines</a:t>
            </a:r>
            <a:r>
              <a:rPr lang="de-DE" sz="8000" b="1" dirty="0"/>
              <a:t>, but not </a:t>
            </a:r>
            <a:r>
              <a:rPr lang="de-DE" sz="8000" b="1" dirty="0" err="1"/>
              <a:t>three</a:t>
            </a:r>
            <a:endParaRPr lang="de-DE" sz="80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BF5F23-DE9A-C443-882E-A8CD65F95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5570" y="5050968"/>
            <a:ext cx="14602799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500"/>
            </a:lvl1pPr>
          </a:lstStyle>
          <a:p>
            <a:pPr lvl="0"/>
            <a:r>
              <a:rPr lang="en-US" dirty="0"/>
              <a:t>This slide is great for bullets or text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 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 that can also extend to fill multiple lines, as this one is demonstrating.</a:t>
            </a:r>
          </a:p>
        </p:txBody>
      </p:sp>
    </p:spTree>
    <p:extLst>
      <p:ext uri="{BB962C8B-B14F-4D97-AF65-F5344CB8AC3E}">
        <p14:creationId xmlns:p14="http://schemas.microsoft.com/office/powerpoint/2010/main" val="314218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E4A7ED-1076-F64D-A6A3-97C1D4BF2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4932" y="9293671"/>
            <a:ext cx="18574976" cy="106182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November 29, 2019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1733B0-0097-0247-A2B7-4F4D7790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 </a:t>
            </a:r>
            <a:br>
              <a:rPr lang="de-DE" dirty="0"/>
            </a:br>
            <a:r>
              <a:rPr lang="de-DE" dirty="0"/>
              <a:t>Goes </a:t>
            </a:r>
            <a:r>
              <a:rPr lang="de-DE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497FD44-0039-DA4D-BC41-7245FA9E4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5400" b="1" dirty="0" err="1">
                <a:latin typeface="+mj-lt"/>
              </a:rPr>
              <a:t>Presentation</a:t>
            </a:r>
            <a:r>
              <a:rPr lang="de-DE" sz="5400" b="1" dirty="0">
                <a:latin typeface="+mj-lt"/>
              </a:rPr>
              <a:t> Title </a:t>
            </a:r>
            <a:br>
              <a:rPr lang="de-DE" sz="5400" b="1" dirty="0">
                <a:latin typeface="+mj-lt"/>
              </a:rPr>
            </a:br>
            <a:r>
              <a:rPr lang="de-DE" sz="5400" b="1" dirty="0">
                <a:latin typeface="+mj-lt"/>
              </a:rPr>
              <a:t>Goes </a:t>
            </a:r>
            <a:r>
              <a:rPr lang="de-DE" sz="5400" b="1" dirty="0" err="1">
                <a:latin typeface="+mj-lt"/>
              </a:rPr>
              <a:t>Here</a:t>
            </a:r>
            <a:endParaRPr lang="de-DE" sz="5400" b="1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64181F-59CD-034A-80E5-F06FD4A42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17800" y="10008440"/>
            <a:ext cx="8345488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November 29, 2019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0776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B706AC-D584-0C49-BA5C-CDBC05DED287}"/>
              </a:ext>
            </a:extLst>
          </p:cNvPr>
          <p:cNvSpPr/>
          <p:nvPr userDrawn="1"/>
        </p:nvSpPr>
        <p:spPr>
          <a:xfrm>
            <a:off x="4067362" y="1451289"/>
            <a:ext cx="3158209" cy="160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FE79F-7766-2342-AA97-4B1F2CD3D95E}"/>
              </a:ext>
            </a:extLst>
          </p:cNvPr>
          <p:cNvSpPr/>
          <p:nvPr userDrawn="1"/>
        </p:nvSpPr>
        <p:spPr>
          <a:xfrm flipV="1">
            <a:off x="0" y="13063106"/>
            <a:ext cx="41337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ADA\Brand\ADA-sm.png">
            <a:extLst>
              <a:ext uri="{FF2B5EF4-FFF2-40B4-BE49-F238E27FC236}">
                <a16:creationId xmlns:a16="http://schemas.microsoft.com/office/drawing/2014/main" id="{05C6FAE1-2688-D047-AD2E-082A745D8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93BFBC-B6B5-C943-9394-304F58F1F1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4327" y="1926155"/>
            <a:ext cx="17794041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8000" b="1" dirty="0"/>
            </a:lvl1pPr>
          </a:lstStyle>
          <a:p>
            <a:r>
              <a:rPr lang="de-DE" sz="8000" b="1" dirty="0"/>
              <a:t>Slide title </a:t>
            </a:r>
            <a:r>
              <a:rPr lang="de-DE" sz="8000" b="1" dirty="0" err="1"/>
              <a:t>goes</a:t>
            </a:r>
            <a:r>
              <a:rPr lang="de-DE" sz="8000" b="1" dirty="0"/>
              <a:t> </a:t>
            </a:r>
            <a:r>
              <a:rPr lang="de-DE" sz="8000" b="1" dirty="0" err="1"/>
              <a:t>here</a:t>
            </a:r>
            <a:r>
              <a:rPr lang="de-DE" sz="8000" b="1" dirty="0"/>
              <a:t> </a:t>
            </a:r>
            <a:r>
              <a:rPr lang="de-DE" sz="8000" b="1" dirty="0" err="1"/>
              <a:t>and</a:t>
            </a:r>
            <a:r>
              <a:rPr lang="de-DE" sz="8000" b="1" dirty="0"/>
              <a:t> </a:t>
            </a:r>
            <a:r>
              <a:rPr lang="de-DE" sz="8000" b="1" dirty="0" err="1"/>
              <a:t>can</a:t>
            </a:r>
            <a:r>
              <a:rPr lang="de-DE" sz="8000" b="1" dirty="0"/>
              <a:t> </a:t>
            </a:r>
            <a:r>
              <a:rPr lang="de-DE" sz="8000" b="1" dirty="0" err="1"/>
              <a:t>be</a:t>
            </a:r>
            <a:r>
              <a:rPr lang="de-DE" sz="8000" b="1" dirty="0"/>
              <a:t> </a:t>
            </a:r>
            <a:r>
              <a:rPr lang="de-DE" sz="8000" b="1" dirty="0" err="1"/>
              <a:t>two</a:t>
            </a:r>
            <a:r>
              <a:rPr lang="de-DE" sz="8000" b="1" dirty="0"/>
              <a:t> </a:t>
            </a:r>
            <a:r>
              <a:rPr lang="de-DE" sz="8000" b="1" dirty="0" err="1"/>
              <a:t>lines</a:t>
            </a:r>
            <a:r>
              <a:rPr lang="de-DE" sz="8000" b="1" dirty="0"/>
              <a:t>, but not </a:t>
            </a:r>
            <a:r>
              <a:rPr lang="de-DE" sz="8000" b="1" dirty="0" err="1"/>
              <a:t>three</a:t>
            </a:r>
            <a:endParaRPr lang="de-DE" sz="80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BF5F23-DE9A-C443-882E-A8CD65F95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5570" y="5050968"/>
            <a:ext cx="14602799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500"/>
            </a:lvl1pPr>
          </a:lstStyle>
          <a:p>
            <a:pPr lvl="0"/>
            <a:r>
              <a:rPr lang="en-US" dirty="0"/>
              <a:t>This slide is great for bullets or text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 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</a:t>
            </a:r>
          </a:p>
          <a:p>
            <a:pPr lvl="0"/>
            <a:r>
              <a:rPr lang="en-US" dirty="0"/>
              <a:t>And more bullets that can also extend to fill multiple lines, as this one is demonstrating.</a:t>
            </a:r>
          </a:p>
        </p:txBody>
      </p:sp>
    </p:spTree>
    <p:extLst>
      <p:ext uri="{BB962C8B-B14F-4D97-AF65-F5344CB8AC3E}">
        <p14:creationId xmlns:p14="http://schemas.microsoft.com/office/powerpoint/2010/main" val="14008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E4A7ED-1076-F64D-A6A3-97C1D4BF2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4932" y="9293671"/>
            <a:ext cx="18574976" cy="106182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November 29, 2019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1733B0-0097-0247-A2B7-4F4D7790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 </a:t>
            </a:r>
            <a:br>
              <a:rPr lang="de-DE" dirty="0"/>
            </a:br>
            <a:r>
              <a:rPr lang="de-DE" dirty="0"/>
              <a:t>Goes </a:t>
            </a:r>
            <a:r>
              <a:rPr lang="de-DE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E8B2C7-8BB4-EE43-AD33-75DF1175C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940588" y="3275738"/>
            <a:ext cx="5964572" cy="7004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5000"/>
              </a:spcBef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et.</a:t>
            </a:r>
          </a:p>
        </p:txBody>
      </p:sp>
      <p:sp>
        <p:nvSpPr>
          <p:cNvPr id="7" name="Textfeld 28">
            <a:extLst>
              <a:ext uri="{FF2B5EF4-FFF2-40B4-BE49-F238E27FC236}">
                <a16:creationId xmlns:a16="http://schemas.microsoft.com/office/drawing/2014/main" id="{54396CBF-0E24-D94E-89D1-FE42B4685DCB}"/>
              </a:ext>
            </a:extLst>
          </p:cNvPr>
          <p:cNvSpPr txBox="1"/>
          <p:nvPr userDrawn="1"/>
        </p:nvSpPr>
        <p:spPr>
          <a:xfrm>
            <a:off x="3743934" y="6857999"/>
            <a:ext cx="7481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Connected for Life.</a:t>
            </a:r>
            <a:endParaRPr lang="de-DE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0CD4-4F45-5F4F-93B1-B6404DF70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546" y="7350338"/>
            <a:ext cx="10054811" cy="10772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November 29, 2019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D7FBC5-6733-A545-A969-D5E9FE2DB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547" y="3751708"/>
            <a:ext cx="10084749" cy="33239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72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 in This Defined Space</a:t>
            </a:r>
          </a:p>
        </p:txBody>
      </p:sp>
    </p:spTree>
    <p:extLst>
      <p:ext uri="{BB962C8B-B14F-4D97-AF65-F5344CB8AC3E}">
        <p14:creationId xmlns:p14="http://schemas.microsoft.com/office/powerpoint/2010/main" val="30826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BE769D-9720-494E-A2AE-1D0935EAA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4" name="Rechteck 38">
            <a:extLst>
              <a:ext uri="{FF2B5EF4-FFF2-40B4-BE49-F238E27FC236}">
                <a16:creationId xmlns:a16="http://schemas.microsoft.com/office/drawing/2014/main" id="{15566A7C-BAF6-564D-98A4-EC4C717EB6CA}"/>
              </a:ext>
            </a:extLst>
          </p:cNvPr>
          <p:cNvSpPr/>
          <p:nvPr userDrawn="1"/>
        </p:nvSpPr>
        <p:spPr>
          <a:xfrm>
            <a:off x="7528334" y="5453700"/>
            <a:ext cx="9320981" cy="280219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4DA36-9CE2-D441-8522-6886D35F82DF}"/>
              </a:ext>
            </a:extLst>
          </p:cNvPr>
          <p:cNvSpPr/>
          <p:nvPr userDrawn="1"/>
        </p:nvSpPr>
        <p:spPr>
          <a:xfrm flipV="1">
            <a:off x="0" y="13063106"/>
            <a:ext cx="41337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ADA\Brand\ADA-sm.png">
            <a:extLst>
              <a:ext uri="{FF2B5EF4-FFF2-40B4-BE49-F238E27FC236}">
                <a16:creationId xmlns:a16="http://schemas.microsoft.com/office/drawing/2014/main" id="{AC2E9147-C887-D54C-9895-D8DEBD65A9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EC3AA7-B83C-0B4E-A245-D68376ABF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8333" y="6457107"/>
            <a:ext cx="9320981" cy="101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6000" b="1"/>
            </a:lvl2pPr>
            <a:lvl3pPr marL="914400" indent="0">
              <a:buNone/>
              <a:defRPr sz="6000" b="1"/>
            </a:lvl3pPr>
            <a:lvl4pPr marL="1371600" indent="0">
              <a:buNone/>
              <a:defRPr sz="6000" b="1"/>
            </a:lvl4pPr>
            <a:lvl5pPr marL="1828800" indent="0">
              <a:buNone/>
              <a:defRPr sz="6000" b="1"/>
            </a:lvl5pPr>
          </a:lstStyle>
          <a:p>
            <a:pPr lvl="0"/>
            <a:r>
              <a:rPr lang="en-US" dirty="0"/>
              <a:t>#01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6908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9724E75-5E9F-8541-8366-A492B30EA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339C393-E3D9-EE40-967F-4848FF52A4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6826" y="7455633"/>
            <a:ext cx="11567760" cy="393973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3500"/>
            </a:lvl1pPr>
            <a:lvl2pPr>
              <a:defRPr sz="3500"/>
            </a:lvl2pPr>
            <a:lvl3pPr>
              <a:defRPr sz="3500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 dirty="0"/>
              <a:t>A brief bit of copy would go here to introduce the next section or punctuate a point made in a previous section. Copy is designed to fill this space, however, the synopsis is optional. Use it to give people a key word to remember from this section.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28ED91-53E9-0D4F-B763-9885CC3F4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0430" y="7455633"/>
            <a:ext cx="3609975" cy="213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/>
            </a:lvl1pPr>
            <a:lvl2pPr marL="457200" indent="0">
              <a:buNone/>
              <a:defRPr sz="5000" b="1"/>
            </a:lvl2pPr>
            <a:lvl3pPr marL="914400" indent="0">
              <a:buNone/>
              <a:defRPr sz="5000" b="1"/>
            </a:lvl3pPr>
            <a:lvl4pPr marL="1371600" indent="0">
              <a:buNone/>
              <a:defRPr sz="5000" b="1"/>
            </a:lvl4pPr>
            <a:lvl5pPr marL="1828800" indent="0">
              <a:buNone/>
              <a:defRPr sz="5000" b="1"/>
            </a:lvl5pPr>
          </a:lstStyle>
          <a:p>
            <a:pPr lvl="0"/>
            <a:r>
              <a:rPr lang="en-US" dirty="0"/>
              <a:t>Synopsis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CD42D4B-DFF8-7548-95E3-EDC696BFA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4559864"/>
            <a:ext cx="21024850" cy="110799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8000" b="1" dirty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ALTERNATE SECTION DIVIDER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EBD1F2-7D62-884D-920E-C35B8D18D506}"/>
              </a:ext>
            </a:extLst>
          </p:cNvPr>
          <p:cNvSpPr/>
          <p:nvPr userDrawn="1"/>
        </p:nvSpPr>
        <p:spPr>
          <a:xfrm flipV="1">
            <a:off x="0" y="13063106"/>
            <a:ext cx="41337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" descr="C:\ADA\Brand\ADA-sm.png">
            <a:extLst>
              <a:ext uri="{FF2B5EF4-FFF2-40B4-BE49-F238E27FC236}">
                <a16:creationId xmlns:a16="http://schemas.microsoft.com/office/drawing/2014/main" id="{8C17940A-8627-4343-93D5-AA8446F861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07B4-73B2-FC49-B7FB-B08445865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91" t="19416" r="1888" b="12070"/>
          <a:stretch/>
        </p:blipFill>
        <p:spPr>
          <a:xfrm>
            <a:off x="0" y="1"/>
            <a:ext cx="24377650" cy="13715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A66547-FC34-CE4A-BDFB-6C772F87BC62}"/>
              </a:ext>
            </a:extLst>
          </p:cNvPr>
          <p:cNvSpPr/>
          <p:nvPr userDrawn="1"/>
        </p:nvSpPr>
        <p:spPr>
          <a:xfrm>
            <a:off x="7046438" y="1069679"/>
            <a:ext cx="3158209" cy="160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289CAB9D-E2CA-7A4C-8859-299C30D9EF22}"/>
              </a:ext>
            </a:extLst>
          </p:cNvPr>
          <p:cNvSpPr txBox="1"/>
          <p:nvPr userDrawn="1"/>
        </p:nvSpPr>
        <p:spPr>
          <a:xfrm>
            <a:off x="7046438" y="1367421"/>
            <a:ext cx="9053797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500" b="1" dirty="0">
                <a:solidFill>
                  <a:schemeClr val="bg1"/>
                </a:solidFill>
              </a:rPr>
              <a:t>Connected for Life.</a:t>
            </a:r>
            <a:endParaRPr lang="de-DE" sz="6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6781CE3-8539-8E44-B4E3-F518795FD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15669CE0-22BC-7D45-AD38-C820693713BE}"/>
              </a:ext>
            </a:extLst>
          </p:cNvPr>
          <p:cNvSpPr/>
          <p:nvPr userDrawn="1"/>
        </p:nvSpPr>
        <p:spPr>
          <a:xfrm>
            <a:off x="2035278" y="1932038"/>
            <a:ext cx="12145658" cy="11783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28">
            <a:extLst>
              <a:ext uri="{FF2B5EF4-FFF2-40B4-BE49-F238E27FC236}">
                <a16:creationId xmlns:a16="http://schemas.microsoft.com/office/drawing/2014/main" id="{0E09E39F-D3E0-154D-BEF6-590DBC29DF71}"/>
              </a:ext>
            </a:extLst>
          </p:cNvPr>
          <p:cNvSpPr txBox="1"/>
          <p:nvPr userDrawn="1"/>
        </p:nvSpPr>
        <p:spPr>
          <a:xfrm>
            <a:off x="3581208" y="6033670"/>
            <a:ext cx="9053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Connected for Life.</a:t>
            </a:r>
            <a:endParaRPr lang="de-DE" sz="7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ADA\Brand\ADA-sm.png">
            <a:extLst>
              <a:ext uri="{FF2B5EF4-FFF2-40B4-BE49-F238E27FC236}">
                <a16:creationId xmlns:a16="http://schemas.microsoft.com/office/drawing/2014/main" id="{CF86CF1D-A152-5048-B7CE-ABA3925475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E8D8F8-B701-0349-9A20-16B369FDAD5B}"/>
              </a:ext>
            </a:extLst>
          </p:cNvPr>
          <p:cNvSpPr/>
          <p:nvPr userDrawn="1"/>
        </p:nvSpPr>
        <p:spPr>
          <a:xfrm>
            <a:off x="15417356" y="7287786"/>
            <a:ext cx="2535371" cy="160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FCF2198-2670-CC44-8F47-E522EE9C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356" y="7714796"/>
            <a:ext cx="8346454" cy="16619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689EB-AA3F-734D-988C-3EABE4AA20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7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67D0A2-2DEC-FC4B-9FB1-C93084DA1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EF915757-AF99-0D4B-9314-21B0AD09DC27}"/>
              </a:ext>
            </a:extLst>
          </p:cNvPr>
          <p:cNvSpPr/>
          <p:nvPr userDrawn="1"/>
        </p:nvSpPr>
        <p:spPr>
          <a:xfrm>
            <a:off x="2035278" y="1932038"/>
            <a:ext cx="10899057" cy="11783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 descr="C:\ADA\Brand\ADA-sm.png">
            <a:extLst>
              <a:ext uri="{FF2B5EF4-FFF2-40B4-BE49-F238E27FC236}">
                <a16:creationId xmlns:a16="http://schemas.microsoft.com/office/drawing/2014/main" id="{BE7F53A8-4ED8-9A4E-A615-0BC0E708E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240" y="12407317"/>
            <a:ext cx="2489570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FCE915-64C4-CF41-A9E4-F8E6C868E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  <p:sp>
        <p:nvSpPr>
          <p:cNvPr id="14" name="Rectangle 20">
            <a:extLst>
              <a:ext uri="{FF2B5EF4-FFF2-40B4-BE49-F238E27FC236}">
                <a16:creationId xmlns:a16="http://schemas.microsoft.com/office/drawing/2014/main" id="{6FAA07B7-43BE-364D-9385-02D43AD05F1E}"/>
              </a:ext>
            </a:extLst>
          </p:cNvPr>
          <p:cNvSpPr/>
          <p:nvPr userDrawn="1"/>
        </p:nvSpPr>
        <p:spPr>
          <a:xfrm>
            <a:off x="2035278" y="1932038"/>
            <a:ext cx="12145658" cy="11783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96B50-7B40-934F-BA21-D6A3DEC4BD69}"/>
              </a:ext>
            </a:extLst>
          </p:cNvPr>
          <p:cNvSpPr/>
          <p:nvPr userDrawn="1"/>
        </p:nvSpPr>
        <p:spPr>
          <a:xfrm>
            <a:off x="3035547" y="3314116"/>
            <a:ext cx="3158209" cy="160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B562BA0-FCFF-5E49-B9E9-8943C442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804965" y="11173128"/>
            <a:ext cx="3508552" cy="14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F1995-5820-1F49-A7E7-7ECBF502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547" y="3751708"/>
            <a:ext cx="10084749" cy="221599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3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de-DE" sz="7200" b="1" i="0" u="none" strike="noStrike" kern="1200" cap="none" spc="0" normalizeH="0" baseline="0" noProof="0" smtClean="0">
          <a:ln>
            <a:noFill/>
          </a:ln>
          <a:solidFill>
            <a:srgbClr val="FFFFFF"/>
          </a:solidFill>
          <a:effectLst/>
          <a:uLnTx/>
          <a:uFillTx/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lang="en-US" sz="3500" b="0" i="0" u="none" strike="noStrike" kern="1200" cap="none" spc="0" normalizeH="0" baseline="0" noProof="0">
          <a:ln>
            <a:noFill/>
          </a:ln>
          <a:solidFill>
            <a:srgbClr val="FFFFFF"/>
          </a:solidFill>
          <a:effectLst/>
          <a:uLnTx/>
          <a:uFillTx/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2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95039-E378-6D4A-A487-4F5ACCF7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32" y="5996928"/>
            <a:ext cx="18574976" cy="28763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3" descr="C:\ADA\Brand\ADA-white.png">
            <a:extLst>
              <a:ext uri="{FF2B5EF4-FFF2-40B4-BE49-F238E27FC236}">
                <a16:creationId xmlns:a16="http://schemas.microsoft.com/office/drawing/2014/main" id="{C117977D-2AD6-DA4D-BFE6-834DA2E76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9644" y="1635601"/>
            <a:ext cx="5510264" cy="15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F17812-FD8C-F847-97E4-FFA42E5C4C00}"/>
              </a:ext>
            </a:extLst>
          </p:cNvPr>
          <p:cNvSpPr/>
          <p:nvPr userDrawn="1"/>
        </p:nvSpPr>
        <p:spPr>
          <a:xfrm>
            <a:off x="4053186" y="5432569"/>
            <a:ext cx="3158209" cy="160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0" Type="http://schemas.openxmlformats.org/officeDocument/2006/relationships/image" Target="../media/image14.jp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2E3404-0A96-C543-83C3-35BC831B8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362" y="3656049"/>
            <a:ext cx="10084749" cy="246221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Presented by: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Crystal Crismond Woodward</a:t>
            </a:r>
            <a:br>
              <a:rPr lang="en-US" sz="4400" dirty="0"/>
            </a:br>
            <a:r>
              <a:rPr lang="en-US" sz="4400" dirty="0"/>
              <a:t>Director, Safe at School</a:t>
            </a:r>
          </a:p>
          <a:p>
            <a:pPr algn="ctr"/>
            <a:r>
              <a:rPr lang="en-US" sz="4400" dirty="0"/>
              <a:t>American Diabetes Association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Children with Diabetes Friends for Life</a:t>
            </a:r>
          </a:p>
          <a:p>
            <a:pPr algn="ctr"/>
            <a:r>
              <a:rPr lang="en-US" sz="4400" dirty="0"/>
              <a:t>Orlando, Florida</a:t>
            </a:r>
          </a:p>
          <a:p>
            <a:pPr algn="ctr"/>
            <a:r>
              <a:rPr lang="en-US" sz="4400" dirty="0"/>
              <a:t>July 19, 2019</a:t>
            </a:r>
            <a:br>
              <a:rPr lang="en-US" sz="4400" dirty="0"/>
            </a:br>
            <a:endParaRPr lang="en-US" sz="4400" b="1" dirty="0">
              <a:solidFill>
                <a:srgbClr val="C00000"/>
              </a:solidFill>
            </a:endParaRPr>
          </a:p>
          <a:p>
            <a:pPr algn="ctr"/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53681-2F30-4397-85AD-70B667341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91" y="2794077"/>
            <a:ext cx="7788777" cy="778336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BBB4199-19DB-4C37-8AC3-4F2FE32BFB10}"/>
              </a:ext>
            </a:extLst>
          </p:cNvPr>
          <p:cNvSpPr txBox="1">
            <a:spLocks/>
          </p:cNvSpPr>
          <p:nvPr/>
        </p:nvSpPr>
        <p:spPr>
          <a:xfrm>
            <a:off x="15417800" y="8151934"/>
            <a:ext cx="8345488" cy="276998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1BFBC3-D3B5-4D41-81F3-0439A13277FD}"/>
              </a:ext>
            </a:extLst>
          </p:cNvPr>
          <p:cNvSpPr txBox="1">
            <a:spLocks/>
          </p:cNvSpPr>
          <p:nvPr/>
        </p:nvSpPr>
        <p:spPr>
          <a:xfrm>
            <a:off x="1329738" y="391272"/>
            <a:ext cx="21906778" cy="1231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  <a:latin typeface="Helvetica Neue" panose="02000503000000020004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29030-C84B-46DB-952C-4490D011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35" y="9775315"/>
            <a:ext cx="3846909" cy="4096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88D56B-8F30-4D8F-BF53-FBB4C6F1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562" y="331865"/>
            <a:ext cx="17948761" cy="1520382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Helvetica Neue" panose="02000503000000020004"/>
              </a:rPr>
              <a:t>Developing Your Child’s Section 504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5629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64C24276-14FB-494F-B0AE-5C910A7CEA99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Section 504 – Denial of Eligibility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A0C3FD-B27B-4A04-91FE-B1863D6AADC4}"/>
              </a:ext>
            </a:extLst>
          </p:cNvPr>
          <p:cNvSpPr txBox="1">
            <a:spLocks noChangeArrowheads="1"/>
          </p:cNvSpPr>
          <p:nvPr/>
        </p:nvSpPr>
        <p:spPr>
          <a:xfrm>
            <a:off x="771525" y="4380249"/>
            <a:ext cx="15887700" cy="6891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5400" b="1" dirty="0">
                <a:latin typeface="Helvetica Neue" panose="02000503000000020004"/>
              </a:rPr>
              <a:t>However, many school districts deny that students with diabetes are eligible for a 504 plan, stating either: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endParaRPr lang="en-US" sz="5400" b="1" dirty="0">
              <a:latin typeface="Helvetica Neue" panose="02000503000000020004"/>
            </a:endParaRPr>
          </a:p>
          <a:p>
            <a:pPr lvl="2" indent="-685800">
              <a:spcAft>
                <a:spcPts val="1200"/>
              </a:spcAft>
              <a:buSzPct val="75000"/>
              <a:buFontTx/>
              <a:buChar char="̶"/>
              <a:defRPr/>
            </a:pPr>
            <a:r>
              <a:rPr lang="en-US" sz="5400" dirty="0">
                <a:latin typeface="Helvetica Neue" panose="02000503000000020004"/>
              </a:rPr>
              <a:t>Diabetes does not present a substantial limitation in a major life activity</a:t>
            </a:r>
          </a:p>
          <a:p>
            <a:pPr lvl="2" indent="-685800">
              <a:spcAft>
                <a:spcPts val="1200"/>
              </a:spcAft>
              <a:buSzPct val="75000"/>
              <a:buFontTx/>
              <a:buChar char="̶"/>
              <a:defRPr/>
            </a:pPr>
            <a:endParaRPr lang="en-US" sz="5400" dirty="0">
              <a:latin typeface="Helvetica Neue" panose="02000503000000020004"/>
            </a:endParaRPr>
          </a:p>
          <a:p>
            <a:pPr lvl="2" indent="-685800">
              <a:spcAft>
                <a:spcPts val="1200"/>
              </a:spcAft>
              <a:buSzPct val="75000"/>
              <a:buFontTx/>
              <a:buChar char="̶"/>
              <a:defRPr/>
            </a:pPr>
            <a:r>
              <a:rPr lang="en-US" sz="5400" dirty="0">
                <a:latin typeface="Helvetica Neue" panose="02000503000000020004"/>
              </a:rPr>
              <a:t>Diabetes does not negatively affect educational progress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endParaRPr lang="en-US" sz="5400" dirty="0">
              <a:latin typeface="Helvetica Neue" panose="02000503000000020004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54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54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5400" dirty="0">
              <a:latin typeface="Helvetica Neue" panose="02000503000000020004"/>
            </a:endParaRPr>
          </a:p>
        </p:txBody>
      </p:sp>
      <p:pic>
        <p:nvPicPr>
          <p:cNvPr id="7" name="Picture 4" descr="denied.gif">
            <a:extLst>
              <a:ext uri="{FF2B5EF4-FFF2-40B4-BE49-F238E27FC236}">
                <a16:creationId xmlns:a16="http://schemas.microsoft.com/office/drawing/2014/main" id="{11B8FBDB-001F-4C53-BCF6-1D442AC32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819" y="4601156"/>
            <a:ext cx="6449676" cy="644967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1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6459E126-14F7-4A32-A280-E0DC5DEE11D1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</a:rPr>
              <a:t>Section 504 – Securing Eligibility</a:t>
            </a:r>
            <a:endParaRPr lang="en-US" altLang="en-US" sz="8000" b="1" dirty="0">
              <a:solidFill>
                <a:srgbClr val="C00000"/>
              </a:solidFill>
              <a:latin typeface="Helvetica Neue" panose="020005030000000200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3159F9-C1F9-4D63-ADC8-62E488E9252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4381500"/>
            <a:ext cx="22425023" cy="48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SzPct val="75000"/>
              <a:buFontTx/>
              <a:buNone/>
              <a:defRPr/>
            </a:pPr>
            <a:r>
              <a:rPr lang="en-US" sz="6000" b="1" dirty="0">
                <a:latin typeface="Helvetica Neue" panose="02000503000000020004"/>
              </a:rPr>
              <a:t>It is clear that all students with diabetes are eligible for 504 protection &amp; services, however, it’s not quite a “slam dunk”: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SzPct val="75000"/>
              <a:buFontTx/>
              <a:buNone/>
              <a:defRPr/>
            </a:pPr>
            <a:endParaRPr lang="en-US" sz="6000" b="1" dirty="0">
              <a:latin typeface="Helvetica Neue" panose="02000503000000020004"/>
            </a:endParaRPr>
          </a:p>
          <a:p>
            <a:pPr marL="800100" indent="-571500">
              <a:spcBef>
                <a:spcPct val="0"/>
              </a:spcBef>
              <a:spcAft>
                <a:spcPts val="1200"/>
              </a:spcAft>
              <a:buSzPct val="75000"/>
              <a:defRPr/>
            </a:pPr>
            <a:r>
              <a:rPr lang="en-US" sz="5400" dirty="0">
                <a:latin typeface="Helvetica Neue" panose="02000503000000020004"/>
              </a:rPr>
              <a:t>Technically, individual assessment is required</a:t>
            </a:r>
          </a:p>
          <a:p>
            <a:pPr marL="800100" indent="-571500">
              <a:spcBef>
                <a:spcPct val="0"/>
              </a:spcBef>
              <a:spcAft>
                <a:spcPts val="1200"/>
              </a:spcAft>
              <a:buSzPct val="75000"/>
              <a:defRPr/>
            </a:pPr>
            <a:endParaRPr lang="en-US" sz="800" dirty="0">
              <a:latin typeface="Helvetica Neue" panose="02000503000000020004"/>
            </a:endParaRPr>
          </a:p>
          <a:p>
            <a:pPr marL="800100" indent="-571500">
              <a:spcBef>
                <a:spcPct val="0"/>
              </a:spcBef>
              <a:spcAft>
                <a:spcPts val="1200"/>
              </a:spcAft>
              <a:buSzPct val="75000"/>
              <a:defRPr/>
            </a:pPr>
            <a:r>
              <a:rPr lang="en-US" sz="5400" dirty="0">
                <a:latin typeface="Helvetica Neue" panose="02000503000000020004"/>
              </a:rPr>
              <a:t>A physician’s note should suffice:</a:t>
            </a:r>
          </a:p>
          <a:p>
            <a:pPr marL="800100" indent="-571500">
              <a:spcBef>
                <a:spcPct val="0"/>
              </a:spcBef>
              <a:spcAft>
                <a:spcPts val="1200"/>
              </a:spcAft>
              <a:buSzPct val="75000"/>
              <a:defRPr/>
            </a:pPr>
            <a:endParaRPr lang="en-US" sz="800" dirty="0">
              <a:latin typeface="Helvetica Neue" panose="02000503000000020004"/>
            </a:endParaRPr>
          </a:p>
          <a:p>
            <a:pPr marL="1657350" lvl="3" indent="-571500">
              <a:spcBef>
                <a:spcPct val="0"/>
              </a:spcBef>
              <a:spcAft>
                <a:spcPts val="1200"/>
              </a:spcAft>
              <a:buSzPct val="75000"/>
              <a:buFont typeface="Comic Sans MS" pitchFamily="66" charset="0"/>
              <a:buChar char="−"/>
              <a:defRPr/>
            </a:pPr>
            <a:r>
              <a:rPr lang="en-US" sz="5200" dirty="0">
                <a:latin typeface="Helvetica Neue" panose="02000503000000020004"/>
              </a:rPr>
              <a:t>Indicating child’s diagnosis</a:t>
            </a:r>
          </a:p>
          <a:p>
            <a:pPr marL="1657350" lvl="3" indent="-571500">
              <a:spcBef>
                <a:spcPct val="0"/>
              </a:spcBef>
              <a:spcAft>
                <a:spcPts val="1200"/>
              </a:spcAft>
              <a:buSzPct val="75000"/>
              <a:buFont typeface="Comic Sans MS" pitchFamily="66" charset="0"/>
              <a:buChar char="−"/>
              <a:defRPr/>
            </a:pPr>
            <a:endParaRPr lang="en-US" sz="800" dirty="0">
              <a:latin typeface="Helvetica Neue" panose="02000503000000020004"/>
            </a:endParaRPr>
          </a:p>
          <a:p>
            <a:pPr marL="1657350" lvl="3" indent="-571500">
              <a:spcBef>
                <a:spcPct val="0"/>
              </a:spcBef>
              <a:spcAft>
                <a:spcPts val="1200"/>
              </a:spcAft>
              <a:buSzPct val="75000"/>
              <a:buFont typeface="Comic Sans MS" pitchFamily="66" charset="0"/>
              <a:buChar char="−"/>
              <a:defRPr/>
            </a:pPr>
            <a:r>
              <a:rPr lang="en-US" sz="5200" dirty="0">
                <a:latin typeface="Helvetica Neue" panose="02000503000000020004"/>
              </a:rPr>
              <a:t>Specifying limitation of endocrine function</a:t>
            </a:r>
          </a:p>
          <a:p>
            <a:pPr marL="628650" lvl="2" indent="0">
              <a:spcBef>
                <a:spcPct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/>
            </a:pPr>
            <a:endParaRPr lang="en-US" sz="5400" dirty="0">
              <a:latin typeface="Helvetica Neue" panose="02000503000000020004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endParaRPr lang="en-US" sz="6000" dirty="0">
              <a:latin typeface="Helvetica Neue" panose="02000503000000020004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60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60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6000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9043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D8CDBFC8-A979-445B-BFB9-11C5F4F9A78E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Written Documentation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A7927-2011-40FF-8C97-80D6382F2147}"/>
              </a:ext>
            </a:extLst>
          </p:cNvPr>
          <p:cNvSpPr/>
          <p:nvPr/>
        </p:nvSpPr>
        <p:spPr>
          <a:xfrm>
            <a:off x="1522413" y="3624825"/>
            <a:ext cx="1810861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lvl="7" indent="-685800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latin typeface="Helvetica Neue" panose="02000503000000020004"/>
                <a:cs typeface="Calibri" pitchFamily="34" charset="0"/>
              </a:rPr>
              <a:t>Parents/guardians should: </a:t>
            </a:r>
          </a:p>
          <a:p>
            <a:pPr marL="1143000" lvl="7" indent="-747713">
              <a:buFont typeface="Calibri" pitchFamily="34" charset="0"/>
              <a:buChar char="–"/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communicate in writing </a:t>
            </a:r>
          </a:p>
          <a:p>
            <a:pPr marL="1143000" lvl="7" indent="-747713">
              <a:buFont typeface="Calibri" pitchFamily="34" charset="0"/>
              <a:buChar char="–"/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and insist on getting responses in writing</a:t>
            </a:r>
          </a:p>
          <a:p>
            <a:pPr marL="1143000" lvl="7" indent="-747713">
              <a:buFont typeface="Calibri" pitchFamily="34" charset="0"/>
              <a:buChar char="–"/>
              <a:defRPr/>
            </a:pPr>
            <a:endParaRPr lang="en-US" sz="5400" dirty="0">
              <a:latin typeface="Helvetica Neue" panose="02000503000000020004"/>
              <a:cs typeface="Calibri" pitchFamily="34" charset="0"/>
            </a:endParaRPr>
          </a:p>
          <a:p>
            <a:pPr marL="796925" indent="-685800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latin typeface="Helvetica Neue" panose="02000503000000020004"/>
                <a:cs typeface="Calibri" pitchFamily="34" charset="0"/>
              </a:rPr>
              <a:t>Legal implications for writing it down:</a:t>
            </a:r>
          </a:p>
          <a:p>
            <a:pPr lvl="2"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"</a:t>
            </a:r>
            <a:r>
              <a:rPr lang="en-US" sz="5400" i="1" dirty="0">
                <a:latin typeface="Helvetica Neue" panose="02000503000000020004"/>
                <a:cs typeface="Calibri" pitchFamily="34" charset="0"/>
              </a:rPr>
              <a:t>If it was not written down, it was not said. </a:t>
            </a:r>
          </a:p>
          <a:p>
            <a:pPr lvl="2">
              <a:defRPr/>
            </a:pPr>
            <a:r>
              <a:rPr lang="en-US" sz="5400" i="1" dirty="0">
                <a:latin typeface="Helvetica Neue" panose="02000503000000020004"/>
                <a:cs typeface="Calibri" pitchFamily="34" charset="0"/>
              </a:rPr>
              <a:t>If it was not written down, it did not happen</a:t>
            </a:r>
            <a:r>
              <a:rPr lang="en-US" sz="5400" dirty="0">
                <a:latin typeface="Helvetica Neue" panose="02000503000000020004"/>
                <a:cs typeface="Calibri" pitchFamily="34" charset="0"/>
              </a:rPr>
              <a:t>."   </a:t>
            </a:r>
            <a:br>
              <a:rPr lang="en-US" sz="5400" dirty="0">
                <a:latin typeface="Helvetica Neue" panose="02000503000000020004"/>
                <a:cs typeface="Calibri" pitchFamily="34" charset="0"/>
              </a:rPr>
            </a:br>
            <a:r>
              <a:rPr lang="en-US" sz="5400" dirty="0">
                <a:latin typeface="Helvetica Neue" panose="02000503000000020004"/>
                <a:cs typeface="Calibri" pitchFamily="34" charset="0"/>
              </a:rPr>
              <a:t>							</a:t>
            </a:r>
          </a:p>
          <a:p>
            <a:pPr lvl="2"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Jim Wright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230AD-FEA1-4B08-831B-4AC8C4E4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134" y="2890738"/>
            <a:ext cx="6705561" cy="45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7C2A3CD9-4CED-40F7-8E8A-9977D0871B35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What Is a Section 504 Plan?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F18E0A-1819-4B93-8ED6-016E900A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1581" y="4021193"/>
            <a:ext cx="11670856" cy="3535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800"/>
              </a:spcBef>
              <a:buFontTx/>
              <a:buNone/>
            </a:pPr>
            <a:r>
              <a:rPr lang="en-US" sz="5400" b="1" dirty="0">
                <a:latin typeface="Helvetica Neue" panose="02000503000000020004"/>
              </a:rPr>
              <a:t>A written document where the parents and school agree on the services &amp; modifications that the student needs.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FontTx/>
              <a:buNone/>
            </a:pPr>
            <a:r>
              <a:rPr lang="en-US" sz="5400" b="1" dirty="0">
                <a:latin typeface="Helvetica Neue" panose="02000503000000020004"/>
              </a:rPr>
              <a:t>Each child with diabetes has individual needs.  </a:t>
            </a:r>
            <a:endParaRPr lang="en-US" sz="5400" b="1" dirty="0">
              <a:solidFill>
                <a:srgbClr val="C00000"/>
              </a:solidFill>
              <a:latin typeface="Helvetica Neue" panose="02000503000000020004"/>
            </a:endParaRPr>
          </a:p>
          <a:p>
            <a:pPr marL="0" indent="0">
              <a:lnSpc>
                <a:spcPct val="95000"/>
              </a:lnSpc>
              <a:spcBef>
                <a:spcPts val="1800"/>
              </a:spcBef>
              <a:buFontTx/>
              <a:buNone/>
            </a:pPr>
            <a:r>
              <a:rPr lang="en-US" sz="5400" b="1" dirty="0">
                <a:solidFill>
                  <a:srgbClr val="C00000"/>
                </a:solidFill>
                <a:latin typeface="Helvetica Neue" panose="02000503000000020004"/>
              </a:rPr>
              <a:t>A Section 504 Plan</a:t>
            </a:r>
            <a:r>
              <a:rPr lang="en-US" sz="5400" b="1" dirty="0">
                <a:latin typeface="Helvetica Neue" panose="02000503000000020004"/>
              </a:rPr>
              <a:t> </a:t>
            </a:r>
            <a:r>
              <a:rPr lang="en-US" sz="5400" b="1" u="sng" dirty="0">
                <a:latin typeface="Helvetica Neue" panose="02000503000000020004"/>
              </a:rPr>
              <a:t>must</a:t>
            </a:r>
            <a:r>
              <a:rPr lang="en-US" sz="5400" b="1" dirty="0">
                <a:latin typeface="Helvetica Neue" panose="02000503000000020004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Helvetica Neue" panose="02000503000000020004"/>
              </a:rPr>
              <a:t>be individually developed</a:t>
            </a:r>
            <a:r>
              <a:rPr lang="en-US" sz="5400" b="1" dirty="0">
                <a:latin typeface="Helvetica Neue" panose="02000503000000020004"/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FontTx/>
              <a:buNone/>
            </a:pPr>
            <a:endParaRPr lang="en-US" sz="5400" b="1" dirty="0">
              <a:latin typeface="Helvetica Neue" panose="02000503000000020004"/>
            </a:endParaRPr>
          </a:p>
          <a:p>
            <a:pPr marL="0" indent="0">
              <a:lnSpc>
                <a:spcPct val="95000"/>
              </a:lnSpc>
              <a:spcBef>
                <a:spcPts val="1800"/>
              </a:spcBef>
              <a:buFontTx/>
              <a:buNone/>
            </a:pPr>
            <a:r>
              <a:rPr lang="en-US" sz="5400" b="1" dirty="0">
                <a:latin typeface="Helvetica Neue" panose="02000503000000020004"/>
              </a:rPr>
              <a:t>Template online.</a:t>
            </a:r>
          </a:p>
        </p:txBody>
      </p:sp>
      <p:pic>
        <p:nvPicPr>
          <p:cNvPr id="7" name="Picture 6" descr="504-adanasndredf-2007.JPG">
            <a:extLst>
              <a:ext uri="{FF2B5EF4-FFF2-40B4-BE49-F238E27FC236}">
                <a16:creationId xmlns:a16="http://schemas.microsoft.com/office/drawing/2014/main" id="{B555E785-1DA9-4522-8409-174B9EE3AC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394" y="3545217"/>
            <a:ext cx="8254547" cy="95712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D758E-8DDE-46BD-BF8E-A68FB1CA52AD}"/>
              </a:ext>
            </a:extLst>
          </p:cNvPr>
          <p:cNvCxnSpPr>
            <a:cxnSpLocks/>
          </p:cNvCxnSpPr>
          <p:nvPr/>
        </p:nvCxnSpPr>
        <p:spPr>
          <a:xfrm>
            <a:off x="11182350" y="3402341"/>
            <a:ext cx="0" cy="9806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AD6498F2-AB87-4AA5-BB75-04AE99D22AA5}"/>
              </a:ext>
            </a:extLst>
          </p:cNvPr>
          <p:cNvSpPr txBox="1">
            <a:spLocks/>
          </p:cNvSpPr>
          <p:nvPr/>
        </p:nvSpPr>
        <p:spPr>
          <a:xfrm>
            <a:off x="58741" y="1829916"/>
            <a:ext cx="2483166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C00000"/>
                </a:solidFill>
                <a:latin typeface="Helvetica Neue" panose="02000503000000020004"/>
              </a:rPr>
              <a:t>Considerations for Your Child’s Individualized 504 Plan</a:t>
            </a:r>
            <a:endParaRPr lang="en-US" altLang="en-US" sz="7200" b="1" dirty="0">
              <a:solidFill>
                <a:srgbClr val="C00000"/>
              </a:solidFill>
              <a:latin typeface="Helvetica Neue" panose="020005030000000200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3FDB1F-2196-483C-ACD9-84F64ADB31BB}"/>
              </a:ext>
            </a:extLst>
          </p:cNvPr>
          <p:cNvSpPr txBox="1">
            <a:spLocks noChangeArrowheads="1"/>
          </p:cNvSpPr>
          <p:nvPr/>
        </p:nvSpPr>
        <p:spPr>
          <a:xfrm>
            <a:off x="1133474" y="3657600"/>
            <a:ext cx="21555061" cy="2285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Age and maturity</a:t>
            </a:r>
          </a:p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Level of independence/need for assistance</a:t>
            </a:r>
          </a:p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Technology used (pump, CGM?)</a:t>
            </a:r>
          </a:p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History of past diabetes management challenges at school</a:t>
            </a:r>
          </a:p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Anticipated extracurricular activities</a:t>
            </a:r>
          </a:p>
          <a:p>
            <a:pPr marL="685800" indent="-68580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State law relevant to who may provide diabetes care in the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142475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4CB7B-C9BD-46E1-AF3B-D222A599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448" y="2955017"/>
            <a:ext cx="6361911" cy="63903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9CC4D32E-8C5A-40BB-B192-1CECC797B83C}"/>
              </a:ext>
            </a:extLst>
          </p:cNvPr>
          <p:cNvSpPr txBox="1">
            <a:spLocks/>
          </p:cNvSpPr>
          <p:nvPr/>
        </p:nvSpPr>
        <p:spPr>
          <a:xfrm>
            <a:off x="1314450" y="1772766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Helvetica Neue" panose="02000503000000020004"/>
              </a:rPr>
              <a:t>Ask for the universe, but expect the world…..</a:t>
            </a:r>
            <a:endParaRPr lang="en-US" altLang="en-US" sz="8000" b="1" dirty="0">
              <a:solidFill>
                <a:srgbClr val="C00000"/>
              </a:solidFill>
              <a:latin typeface="Helvetica Neue" panose="020005030000000200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BBF8A3-F85A-4DC0-AC09-D95F360DE811}"/>
              </a:ext>
            </a:extLst>
          </p:cNvPr>
          <p:cNvSpPr txBox="1">
            <a:spLocks noChangeArrowheads="1"/>
          </p:cNvSpPr>
          <p:nvPr/>
        </p:nvSpPr>
        <p:spPr>
          <a:xfrm>
            <a:off x="1314449" y="3664623"/>
            <a:ext cx="16348999" cy="4038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74295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Most often, the development of a 504 plan is a negotiation process</a:t>
            </a:r>
          </a:p>
          <a:p>
            <a:pPr marL="742950" indent="-742950">
              <a:spcAft>
                <a:spcPts val="1200"/>
              </a:spcAft>
            </a:pPr>
            <a:endParaRPr lang="en-US" sz="800" dirty="0">
              <a:latin typeface="Helvetica Neue" panose="02000503000000020004"/>
            </a:endParaRPr>
          </a:p>
          <a:p>
            <a:pPr marL="742950" indent="-74295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What accommodations MUST your child absolutely have? </a:t>
            </a:r>
          </a:p>
          <a:p>
            <a:pPr marL="1771650" lvl="2" indent="-857250">
              <a:spcAft>
                <a:spcPts val="1200"/>
              </a:spcAft>
              <a:buFontTx/>
              <a:buChar char="‒"/>
            </a:pPr>
            <a:r>
              <a:rPr lang="en-US" sz="4400" dirty="0">
                <a:latin typeface="Helvetica Neue" panose="02000503000000020004"/>
              </a:rPr>
              <a:t>Example: trained school staff available at all times.</a:t>
            </a:r>
          </a:p>
          <a:p>
            <a:pPr marL="742950" indent="-742950">
              <a:spcAft>
                <a:spcPts val="1200"/>
              </a:spcAft>
            </a:pPr>
            <a:endParaRPr lang="en-US" sz="800" dirty="0">
              <a:latin typeface="Helvetica Neue" panose="02000503000000020004"/>
            </a:endParaRPr>
          </a:p>
          <a:p>
            <a:pPr marL="742950" indent="-74295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What accommodations would be nice to have, but your child could live without?</a:t>
            </a:r>
          </a:p>
          <a:p>
            <a:pPr marL="1714500" lvl="2" indent="-800100">
              <a:spcAft>
                <a:spcPts val="1200"/>
              </a:spcAft>
              <a:buFontTx/>
              <a:buChar char="‒"/>
            </a:pPr>
            <a:r>
              <a:rPr lang="en-US" sz="4400" dirty="0">
                <a:latin typeface="Helvetica Neue" panose="02000503000000020004"/>
              </a:rPr>
              <a:t>Example: classroom </a:t>
            </a:r>
            <a:r>
              <a:rPr lang="en-US" sz="4400" dirty="0" err="1">
                <a:latin typeface="Helvetica Neue" panose="02000503000000020004"/>
              </a:rPr>
              <a:t>bgm</a:t>
            </a:r>
            <a:r>
              <a:rPr lang="en-US" sz="4400" dirty="0">
                <a:latin typeface="Helvetica Neue" panose="02000503000000020004"/>
              </a:rPr>
              <a:t> for child who needs assistance.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800" dirty="0">
              <a:latin typeface="Helvetica Neue" panose="02000503000000020004"/>
            </a:endParaRPr>
          </a:p>
          <a:p>
            <a:pPr marL="742950" indent="-742950">
              <a:spcAft>
                <a:spcPts val="1200"/>
              </a:spcAft>
            </a:pPr>
            <a:r>
              <a:rPr lang="en-US" sz="5400" dirty="0">
                <a:latin typeface="Helvetica Neue" panose="02000503000000020004"/>
              </a:rPr>
              <a:t>What are some compromises that might be made?</a:t>
            </a:r>
          </a:p>
        </p:txBody>
      </p:sp>
    </p:spTree>
    <p:extLst>
      <p:ext uri="{BB962C8B-B14F-4D97-AF65-F5344CB8AC3E}">
        <p14:creationId xmlns:p14="http://schemas.microsoft.com/office/powerpoint/2010/main" val="363674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8FC51E22-ACCD-4955-B781-EDD6F69156BF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504/IEP Plan - Possible Contents</a:t>
            </a:r>
            <a:endParaRPr lang="en-US" altLang="en-US" sz="8000" b="1" dirty="0">
              <a:solidFill>
                <a:srgbClr val="C00000"/>
              </a:solidFill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74ABBF-7B0A-421E-A30D-EB6D9BCF25CF}"/>
              </a:ext>
            </a:extLst>
          </p:cNvPr>
          <p:cNvSpPr txBox="1">
            <a:spLocks noChangeArrowheads="1"/>
          </p:cNvSpPr>
          <p:nvPr/>
        </p:nvSpPr>
        <p:spPr>
          <a:xfrm>
            <a:off x="1044578" y="5409382"/>
            <a:ext cx="22288493" cy="3429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indent="-971550">
              <a:lnSpc>
                <a:spcPct val="85000"/>
              </a:lnSpc>
              <a:spcBef>
                <a:spcPct val="3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Identification of trained staff to provide care when a school nurse is not available during school day, field trips and extracurricular Immediate access to diabetes supplies and equipment</a:t>
            </a:r>
          </a:p>
          <a:p>
            <a:pPr marL="971550" indent="-971550">
              <a:lnSpc>
                <a:spcPct val="85000"/>
              </a:lnSpc>
              <a:spcBef>
                <a:spcPct val="30000"/>
              </a:spcBef>
              <a:buSzPct val="75000"/>
              <a:buFont typeface="Wingdings" panose="05000000000000000000" pitchFamily="2" charset="2"/>
              <a:buChar char="ü"/>
              <a:defRPr/>
            </a:pPr>
            <a:endParaRPr lang="en-US" sz="1200" dirty="0">
              <a:latin typeface="Helvetica Neue" panose="02000503000000020004"/>
              <a:cs typeface="Calibri" pitchFamily="34" charset="0"/>
            </a:endParaRPr>
          </a:p>
          <a:p>
            <a:pPr marL="971550" indent="-971550">
              <a:lnSpc>
                <a:spcPct val="85000"/>
              </a:lnSpc>
              <a:spcBef>
                <a:spcPct val="3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Access to snacks, water and bathroom </a:t>
            </a:r>
          </a:p>
          <a:p>
            <a:pPr marL="971550" indent="-971550">
              <a:lnSpc>
                <a:spcPct val="85000"/>
              </a:lnSpc>
              <a:spcBef>
                <a:spcPct val="30000"/>
              </a:spcBef>
              <a:buSzPct val="75000"/>
              <a:buFont typeface="Wingdings" panose="05000000000000000000" pitchFamily="2" charset="2"/>
              <a:buChar char="ü"/>
              <a:defRPr/>
            </a:pPr>
            <a:endParaRPr lang="en-US" sz="1200" dirty="0">
              <a:latin typeface="Helvetica Neue" panose="02000503000000020004"/>
              <a:cs typeface="Calibri" pitchFamily="34" charset="0"/>
            </a:endParaRPr>
          </a:p>
          <a:p>
            <a:pPr marL="971550" indent="-971550">
              <a:lnSpc>
                <a:spcPct val="85000"/>
              </a:lnSpc>
              <a:spcBef>
                <a:spcPct val="3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5400" dirty="0">
                <a:latin typeface="Helvetica Neue" panose="02000503000000020004"/>
                <a:cs typeface="Calibri" pitchFamily="34" charset="0"/>
              </a:rPr>
              <a:t>Classroom blood glucose monitoring</a:t>
            </a:r>
          </a:p>
          <a:p>
            <a:pPr marL="0" indent="0">
              <a:buFontTx/>
              <a:buNone/>
              <a:defRPr/>
            </a:pPr>
            <a:endParaRPr lang="en-US" sz="5400" dirty="0">
              <a:latin typeface="Helvetica Neue" panose="020005030000000200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0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3B4813B1-1949-4036-8D93-1084D2591FA8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504/IEP Plan may also include…</a:t>
            </a:r>
            <a:endParaRPr lang="en-US" altLang="en-US" sz="8000" b="1" dirty="0">
              <a:solidFill>
                <a:srgbClr val="C00000"/>
              </a:solidFill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EAC68B6-40B6-495B-AAA8-0CF279C9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4" y="4582757"/>
            <a:ext cx="2175509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971550" indent="-971550">
              <a:lnSpc>
                <a:spcPct val="90000"/>
              </a:lnSpc>
              <a:spcBef>
                <a:spcPct val="55000"/>
              </a:spcBef>
              <a:buFont typeface="Arial" charset="0"/>
              <a:buChar char="•"/>
            </a:pPr>
            <a:r>
              <a:rPr lang="en-US" altLang="en-US" sz="5400" dirty="0">
                <a:latin typeface="Helvetica Neue" panose="02000503000000020004"/>
              </a:rPr>
              <a:t>Access to cell phone for diabetes management</a:t>
            </a:r>
          </a:p>
          <a:p>
            <a:pPr marL="971550" indent="-971550">
              <a:lnSpc>
                <a:spcPct val="90000"/>
              </a:lnSpc>
              <a:spcBef>
                <a:spcPct val="55000"/>
              </a:spcBef>
              <a:buFont typeface="Arial" charset="0"/>
              <a:buChar char="•"/>
            </a:pPr>
            <a:r>
              <a:rPr lang="en-US" altLang="en-US" sz="5400" dirty="0">
                <a:latin typeface="Helvetica Neue" panose="02000503000000020004"/>
              </a:rPr>
              <a:t>Reasonable time/instruction to make up assignments and tests missed due to diabetes</a:t>
            </a:r>
          </a:p>
          <a:p>
            <a:pPr marL="971550" indent="-971550">
              <a:lnSpc>
                <a:spcPct val="90000"/>
              </a:lnSpc>
              <a:spcBef>
                <a:spcPct val="55000"/>
              </a:spcBef>
              <a:buFont typeface="Arial" charset="0"/>
              <a:buChar char="•"/>
            </a:pPr>
            <a:r>
              <a:rPr lang="en-US" altLang="en-US" sz="5400" dirty="0">
                <a:latin typeface="Helvetica Neue" panose="02000503000000020004"/>
              </a:rPr>
              <a:t>No penalties for absences due to diabetes (illness/doctor’s appointments)</a:t>
            </a:r>
          </a:p>
        </p:txBody>
      </p:sp>
    </p:spTree>
    <p:extLst>
      <p:ext uri="{BB962C8B-B14F-4D97-AF65-F5344CB8AC3E}">
        <p14:creationId xmlns:p14="http://schemas.microsoft.com/office/powerpoint/2010/main" val="115027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3B4813B1-1949-4036-8D93-1084D2591FA8}"/>
              </a:ext>
            </a:extLst>
          </p:cNvPr>
          <p:cNvSpPr txBox="1">
            <a:spLocks/>
          </p:cNvSpPr>
          <p:nvPr/>
        </p:nvSpPr>
        <p:spPr>
          <a:xfrm>
            <a:off x="771525" y="1829916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Key Points for Parents/Guardians</a:t>
            </a:r>
            <a:endParaRPr lang="en-US" altLang="en-US" sz="8000" b="1" dirty="0">
              <a:solidFill>
                <a:srgbClr val="C00000"/>
              </a:solidFill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62D7C82-15B0-4B0F-A4D6-36E97BD3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22" y="3413444"/>
            <a:ext cx="22437703" cy="95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Make sure your child’s treatment plan (DMMP) is current.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Make sure an authorization for school personnel to provide care is included as appropriate.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Make sure the school has trained staff available to provide diabetes care to your child.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Be a resource for your school.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Work with the school to write a 504 Plan or IEP for your child.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Provide current contact information.</a:t>
            </a:r>
          </a:p>
          <a:p>
            <a:pPr marL="1143000" indent="-11430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4400" dirty="0">
                <a:latin typeface="Helvetica Neue" panose="02000503000000020004"/>
                <a:ea typeface="ヒラギノ角ゴ Pro W3" pitchFamily="-108" charset="-128"/>
              </a:rPr>
              <a:t>Provide supplies, equipment and food for your child.</a:t>
            </a:r>
          </a:p>
        </p:txBody>
      </p:sp>
    </p:spTree>
    <p:extLst>
      <p:ext uri="{BB962C8B-B14F-4D97-AF65-F5344CB8AC3E}">
        <p14:creationId xmlns:p14="http://schemas.microsoft.com/office/powerpoint/2010/main" val="64034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95D2A8-4B71-4415-96A8-F5642EFBB7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24149049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b="1" dirty="0">
                <a:latin typeface="Helvetica Neue" panose="02000503000000020004"/>
                <a:ea typeface="ヒラギノ角ゴ Pro W3" pitchFamily="-108" charset="-128"/>
              </a:rPr>
              <a:t>The American Diabetes Association</a:t>
            </a:r>
            <a:br>
              <a:rPr lang="en-US" sz="8000" b="1" dirty="0">
                <a:latin typeface="Helvetica Neue" panose="02000503000000020004"/>
                <a:ea typeface="ヒラギノ角ゴ Pro W3" pitchFamily="-108" charset="-128"/>
              </a:rPr>
            </a:br>
            <a:r>
              <a:rPr lang="en-US" sz="8000" b="1" dirty="0">
                <a:latin typeface="Helvetica Neue" panose="02000503000000020004"/>
                <a:ea typeface="ヒラギノ角ゴ Pro W3" pitchFamily="-108" charset="-128"/>
              </a:rPr>
              <a:t> is</a:t>
            </a:r>
            <a:r>
              <a:rPr lang="en-US" sz="8000" b="1" dirty="0">
                <a:solidFill>
                  <a:schemeClr val="tx1"/>
                </a:solidFill>
                <a:latin typeface="Helvetica Neue" panose="02000503000000020004"/>
                <a:ea typeface="ヒラギノ角ゴ Pro W3" pitchFamily="-108" charset="-128"/>
              </a:rPr>
              <a:t> Here to Help!</a:t>
            </a:r>
            <a:endParaRPr lang="en-US" sz="8000" b="1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331045-266C-4D97-8C2A-3A16C5A6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1" y="4592242"/>
            <a:ext cx="15171738" cy="3091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sz="5400" b="1" dirty="0">
              <a:solidFill>
                <a:schemeClr val="tx1"/>
              </a:solidFill>
              <a:latin typeface="Helvetica Neue" panose="02000503000000020004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chemeClr val="tx1"/>
                </a:solidFill>
                <a:latin typeface="Helvetica Neue" panose="02000503000000020004"/>
              </a:rPr>
              <a:t>Most disagreements with schools can be resolved as you </a:t>
            </a:r>
            <a:r>
              <a:rPr lang="en-US" sz="5400" b="1" u="sng" dirty="0">
                <a:solidFill>
                  <a:schemeClr val="tx1"/>
                </a:solidFill>
                <a:latin typeface="Helvetica Neue" panose="02000503000000020004"/>
              </a:rPr>
              <a:t>educate</a:t>
            </a:r>
            <a:r>
              <a:rPr lang="en-US" sz="5400" dirty="0">
                <a:solidFill>
                  <a:schemeClr val="tx1"/>
                </a:solidFill>
                <a:latin typeface="Helvetica Neue" panose="02000503000000020004"/>
              </a:rPr>
              <a:t> and </a:t>
            </a:r>
            <a:r>
              <a:rPr lang="en-US" sz="5400" b="1" u="sng" dirty="0">
                <a:solidFill>
                  <a:schemeClr val="tx1"/>
                </a:solidFill>
                <a:latin typeface="Helvetica Neue" panose="02000503000000020004"/>
              </a:rPr>
              <a:t>negotiate</a:t>
            </a:r>
            <a:r>
              <a:rPr lang="en-US" sz="5400" dirty="0">
                <a:solidFill>
                  <a:schemeClr val="tx1"/>
                </a:solidFill>
                <a:latin typeface="Helvetica Neue" panose="02000503000000020004"/>
              </a:rPr>
              <a:t> with school staff.  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/>
              </a:solidFill>
              <a:latin typeface="Helvetica Neue" panose="02000503000000020004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solidFill>
                  <a:schemeClr val="tx1"/>
                </a:solidFill>
                <a:latin typeface="Helvetica Neue" panose="02000503000000020004"/>
              </a:rPr>
              <a:t>The American Diabetes Association can provide information and strategies for self-advocacy:  </a:t>
            </a:r>
          </a:p>
          <a:p>
            <a:pPr marL="1143000" lvl="1" indent="-685800">
              <a:buFontTx/>
              <a:buChar char="‒"/>
              <a:defRPr/>
            </a:pPr>
            <a:r>
              <a:rPr lang="en-US" sz="5400" b="1" dirty="0">
                <a:solidFill>
                  <a:schemeClr val="tx1"/>
                </a:solidFill>
                <a:latin typeface="Helvetica Neue" panose="02000503000000020004"/>
              </a:rPr>
              <a:t>1-800-DIABETES</a:t>
            </a:r>
          </a:p>
          <a:p>
            <a:pPr marL="1143000" lvl="1" indent="-685800">
              <a:buFontTx/>
              <a:buChar char="‒"/>
              <a:defRPr/>
            </a:pPr>
            <a:r>
              <a:rPr lang="en-US" sz="5400" b="1" dirty="0">
                <a:latin typeface="Helvetica Neue" panose="02000503000000020004"/>
              </a:rPr>
              <a:t>askada@diabetes.org</a:t>
            </a:r>
            <a:endParaRPr lang="en-US" sz="5400" b="1" dirty="0">
              <a:solidFill>
                <a:schemeClr val="bg1"/>
              </a:solidFill>
              <a:latin typeface="Helvetica Neue" panose="02000503000000020004"/>
            </a:endParaRPr>
          </a:p>
          <a:p>
            <a:pPr marL="1143000" lvl="1" indent="-685800">
              <a:buFontTx/>
              <a:buChar char="‒"/>
              <a:defRPr/>
            </a:pPr>
            <a:r>
              <a:rPr lang="en-US" sz="5400" b="1" dirty="0">
                <a:solidFill>
                  <a:schemeClr val="tx1"/>
                </a:solidFill>
                <a:latin typeface="Helvetica Neue" panose="02000503000000020004"/>
              </a:rPr>
              <a:t>diabetes.org/safeatschool</a:t>
            </a:r>
            <a:r>
              <a:rPr lang="en-US" sz="5400" dirty="0">
                <a:solidFill>
                  <a:schemeClr val="tx1"/>
                </a:solidFill>
                <a:latin typeface="Helvetica Neue" panose="02000503000000020004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88E3D-B154-43CB-A528-AE4D3BD7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1051202"/>
            <a:ext cx="539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US" sz="3600" b="1" dirty="0">
                <a:solidFill>
                  <a:srgbClr val="0070C0"/>
                </a:solidFill>
                <a:latin typeface="Helvetica Neue" panose="02000503000000020004"/>
                <a:ea typeface="ヒラギノ角ゴ Pro W3" pitchFamily="-108" charset="-128"/>
                <a:cs typeface="Calibri" pitchFamily="34" charset="0"/>
              </a:rPr>
              <a:t>1-800-DIABETES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03766-50A0-4D83-9248-74A8EAA5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3311921"/>
            <a:ext cx="21631274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6600" b="1" dirty="0">
                <a:solidFill>
                  <a:srgbClr val="C00000"/>
                </a:solidFill>
                <a:latin typeface="Calibri" pitchFamily="34" charset="0"/>
              </a:rPr>
              <a:t>CAUTION:  Keep in mind the following – especially if you are really frustrated:</a:t>
            </a:r>
          </a:p>
        </p:txBody>
      </p:sp>
      <p:pic>
        <p:nvPicPr>
          <p:cNvPr id="18434" name="Picture 2" descr="The actress and comedian Lily Tomlin in character as the snarky telephone operator Ernestine on Rowan and Martin’s “Laugh-In” in 1970.">
            <a:extLst>
              <a:ext uri="{FF2B5EF4-FFF2-40B4-BE49-F238E27FC236}">
                <a16:creationId xmlns:a16="http://schemas.microsoft.com/office/drawing/2014/main" id="{6DDE3781-178E-4384-85D4-519648D7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651989"/>
            <a:ext cx="5391149" cy="44297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6A89F-3C27-44C2-9260-A0694C65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0255" y="12038734"/>
            <a:ext cx="17740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2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78BD1F-7DB0-9043-8D5E-BA306CC000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557219" y="3140518"/>
            <a:ext cx="7939669" cy="96026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MISSION</a:t>
            </a:r>
            <a:endParaRPr lang="en-US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prevent and cure diabetes </a:t>
            </a:r>
            <a:b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improve the lives of all people affected by diabetes</a:t>
            </a:r>
            <a:b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deliver mission through:</a:t>
            </a:r>
            <a:br>
              <a:rPr lang="en-US" sz="48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480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Information &amp; Support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Advocacy &amp; Public Awareness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D16FE-ADD9-414E-944A-17B30F66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1B35C-B4CB-4BB1-9A73-BF18FFF3B5D0}"/>
              </a:ext>
            </a:extLst>
          </p:cNvPr>
          <p:cNvCxnSpPr>
            <a:cxnSpLocks/>
          </p:cNvCxnSpPr>
          <p:nvPr/>
        </p:nvCxnSpPr>
        <p:spPr>
          <a:xfrm>
            <a:off x="21170970" y="12530010"/>
            <a:ext cx="0" cy="5712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7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1EDB3-E721-47FE-80CA-67D9BCE4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785" y="10667820"/>
            <a:ext cx="6082165" cy="2505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C6161-D470-4F17-A830-FD3DB2E3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10400248"/>
            <a:ext cx="4108450" cy="2773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B72ED-CBE9-4D96-8A10-8E8B4D803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21" y="2760610"/>
            <a:ext cx="12198404" cy="7770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C9CB7-675D-4204-B8FF-BE57623E39F8}"/>
              </a:ext>
            </a:extLst>
          </p:cNvPr>
          <p:cNvSpPr txBox="1"/>
          <p:nvPr/>
        </p:nvSpPr>
        <p:spPr>
          <a:xfrm>
            <a:off x="7829550" y="564443"/>
            <a:ext cx="1331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Helvetica Neue" panose="02000503000000020004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60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D21A02BF-BC66-4270-9D76-CCBE642B3E83}"/>
              </a:ext>
            </a:extLst>
          </p:cNvPr>
          <p:cNvSpPr txBox="1">
            <a:spLocks/>
          </p:cNvSpPr>
          <p:nvPr/>
        </p:nvSpPr>
        <p:spPr>
          <a:xfrm>
            <a:off x="1443124" y="2201391"/>
            <a:ext cx="1954309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</a:rPr>
              <a:t>Federal and State Laws to the Rescue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AD60E21-95D4-4E83-B2C6-68DC2508FC14}"/>
              </a:ext>
            </a:extLst>
          </p:cNvPr>
          <p:cNvSpPr txBox="1">
            <a:spLocks noChangeArrowheads="1"/>
          </p:cNvSpPr>
          <p:nvPr/>
        </p:nvSpPr>
        <p:spPr>
          <a:xfrm>
            <a:off x="1455577" y="3825342"/>
            <a:ext cx="18756923" cy="6377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b="1" dirty="0">
                <a:latin typeface="Helvetica Neue"/>
              </a:rPr>
              <a:t>These laws can help level the playing field and ensure a safe and fair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400" b="1" dirty="0">
                <a:latin typeface="Helvetica Neue"/>
              </a:rPr>
              <a:t>school environment for our children</a:t>
            </a:r>
          </a:p>
          <a:p>
            <a:pPr>
              <a:lnSpc>
                <a:spcPts val="3000"/>
              </a:lnSpc>
              <a:spcBef>
                <a:spcPts val="2200"/>
              </a:spcBef>
              <a:buFontTx/>
              <a:buNone/>
            </a:pPr>
            <a:endParaRPr lang="en-US" sz="4000" b="1" dirty="0">
              <a:latin typeface="Helvetica Neue"/>
            </a:endParaRPr>
          </a:p>
          <a:p>
            <a:pPr>
              <a:lnSpc>
                <a:spcPts val="3000"/>
              </a:lnSpc>
              <a:spcBef>
                <a:spcPts val="2200"/>
              </a:spcBef>
              <a:buFontTx/>
              <a:buNone/>
            </a:pPr>
            <a:r>
              <a:rPr lang="en-US" sz="4400" b="1" dirty="0">
                <a:latin typeface="Helvetica Neue"/>
              </a:rPr>
              <a:t>Federal laws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4400" dirty="0">
              <a:latin typeface="Helvetica Neue"/>
            </a:endParaRPr>
          </a:p>
          <a:p>
            <a:pPr marL="914400" lvl="1" indent="-571500">
              <a:lnSpc>
                <a:spcPct val="160000"/>
              </a:lnSpc>
              <a:spcBef>
                <a:spcPts val="0"/>
              </a:spcBef>
            </a:pPr>
            <a:r>
              <a:rPr lang="en-US" sz="4400" dirty="0">
                <a:latin typeface="Helvetica Neue"/>
              </a:rPr>
              <a:t>Americans with Disabilities Act (ADA)</a:t>
            </a:r>
          </a:p>
          <a:p>
            <a:pPr marL="914400" lvl="1" indent="-571500">
              <a:lnSpc>
                <a:spcPct val="160000"/>
              </a:lnSpc>
              <a:spcBef>
                <a:spcPts val="0"/>
              </a:spcBef>
            </a:pPr>
            <a:r>
              <a:rPr lang="en-US" sz="4400" dirty="0">
                <a:latin typeface="Helvetica Neue"/>
              </a:rPr>
              <a:t>Section 504 of the Rehabilitation Act of 1973 (Section 504)</a:t>
            </a:r>
          </a:p>
          <a:p>
            <a:pPr marL="914400" lvl="1" indent="-571500">
              <a:lnSpc>
                <a:spcPct val="160000"/>
              </a:lnSpc>
              <a:spcBef>
                <a:spcPts val="0"/>
              </a:spcBef>
            </a:pPr>
            <a:r>
              <a:rPr lang="en-US" sz="4400" dirty="0">
                <a:latin typeface="Helvetica Neue"/>
              </a:rPr>
              <a:t>Individuals with Disabilities in Education Act (IDEA)</a:t>
            </a:r>
          </a:p>
          <a:p>
            <a:pPr marL="171450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sz="800" b="1" dirty="0">
              <a:latin typeface="Helvetica Neue"/>
            </a:endParaRPr>
          </a:p>
          <a:p>
            <a:pPr marL="17145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4400" b="1" dirty="0">
                <a:latin typeface="Helvetica Neue"/>
              </a:rPr>
              <a:t>State laws, regulations and guidelines</a:t>
            </a:r>
          </a:p>
          <a:p>
            <a:pPr>
              <a:lnSpc>
                <a:spcPts val="3000"/>
              </a:lnSpc>
              <a:spcBef>
                <a:spcPts val="3000"/>
              </a:spcBef>
              <a:buFontTx/>
              <a:buNone/>
            </a:pPr>
            <a:endParaRPr lang="en-US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51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F7B8DD7F-5FD9-4AD6-91BA-0205D8BD5D4D}"/>
              </a:ext>
            </a:extLst>
          </p:cNvPr>
          <p:cNvSpPr txBox="1">
            <a:spLocks/>
          </p:cNvSpPr>
          <p:nvPr/>
        </p:nvSpPr>
        <p:spPr>
          <a:xfrm>
            <a:off x="1443124" y="2201391"/>
            <a:ext cx="1954309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</a:rPr>
              <a:t>Section 504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6CFBB6-753E-4041-9614-781579522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21587"/>
              </p:ext>
            </p:extLst>
          </p:nvPr>
        </p:nvGraphicFramePr>
        <p:xfrm>
          <a:off x="1845407" y="4196065"/>
          <a:ext cx="4461608" cy="731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4" imgW="1772077" imgH="2904484" progId="">
                  <p:embed/>
                </p:oleObj>
              </mc:Choice>
              <mc:Fallback>
                <p:oleObj name="Clip" r:id="rId4" imgW="1772077" imgH="2904484" progId="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407" y="4196065"/>
                        <a:ext cx="4461608" cy="7318544"/>
                      </a:xfrm>
                      <a:prstGeom prst="rect">
                        <a:avLst/>
                      </a:prstGeom>
                      <a:solidFill>
                        <a:srgbClr val="FFFF99">
                          <a:alpha val="89803"/>
                        </a:srgbClr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7385B31-6E8E-4664-860A-42F214B3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969" y="5034207"/>
            <a:ext cx="1162929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Helvetica Neue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5400" b="1" dirty="0">
                <a:solidFill>
                  <a:srgbClr val="C00000"/>
                </a:solidFill>
                <a:latin typeface="Helvetica Neue"/>
                <a:ea typeface="Calibri" pitchFamily="34" charset="0"/>
                <a:cs typeface="Calibri" pitchFamily="34" charset="0"/>
              </a:rPr>
              <a:t>Covered schools: </a:t>
            </a:r>
            <a:r>
              <a:rPr lang="en-US" altLang="en-US" sz="5400" b="1" dirty="0">
                <a:latin typeface="Helvetica Neue"/>
                <a:ea typeface="Calibri" pitchFamily="34" charset="0"/>
                <a:cs typeface="Calibri" pitchFamily="34" charset="0"/>
              </a:rPr>
              <a:t>All public schools (including charter schools) and private schools (including religious affiliated) that receive federal financial assistance.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endParaRPr lang="en-US" altLang="en-US" sz="5400" dirty="0">
              <a:solidFill>
                <a:schemeClr val="bg1"/>
              </a:solidFill>
              <a:latin typeface="Helvetica Neue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endParaRPr lang="en-US" altLang="en-US" sz="5400" dirty="0">
              <a:solidFill>
                <a:schemeClr val="bg1"/>
              </a:solidFill>
              <a:latin typeface="Helvetica Neue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52D5C3B5-F97D-43ED-8B16-AA84D77D2E80}"/>
              </a:ext>
            </a:extLst>
          </p:cNvPr>
          <p:cNvSpPr txBox="1">
            <a:spLocks/>
          </p:cNvSpPr>
          <p:nvPr/>
        </p:nvSpPr>
        <p:spPr>
          <a:xfrm>
            <a:off x="1443124" y="2201391"/>
            <a:ext cx="1954309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</a:rPr>
              <a:t>Under 504/ADA Schools Must: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124AF9A-AE49-43A8-95E4-EC95FB2B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810" y="3491715"/>
            <a:ext cx="18055115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57250" indent="-857250">
              <a:spcBef>
                <a:spcPct val="2500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altLang="en-US" sz="4800" dirty="0">
                <a:latin typeface="Helvetica Neue"/>
              </a:rPr>
              <a:t>Identify children with disabilities</a:t>
            </a:r>
          </a:p>
          <a:p>
            <a:pPr marL="857250" indent="-857250">
              <a:spcBef>
                <a:spcPct val="2500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altLang="en-US" sz="4800" dirty="0">
                <a:latin typeface="Helvetica Neue"/>
              </a:rPr>
              <a:t>Provide a “free appropriate public education” (FAPE) to each child with a disability</a:t>
            </a:r>
          </a:p>
          <a:p>
            <a:pPr marL="857250" indent="-857250">
              <a:spcBef>
                <a:spcPct val="2500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altLang="en-US" sz="4800" dirty="0">
                <a:latin typeface="Helvetica Neue"/>
              </a:rPr>
              <a:t>Educate children with disabilities with other students as much as possible;</a:t>
            </a:r>
          </a:p>
          <a:p>
            <a:pPr marL="857250" indent="-857250">
              <a:spcBef>
                <a:spcPct val="2500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altLang="en-US" sz="4800" dirty="0">
                <a:latin typeface="Helvetica Neue"/>
              </a:rPr>
              <a:t>Allow parents to participate meaningfully in decisions regarding their child’s diabetes care at school</a:t>
            </a:r>
          </a:p>
          <a:p>
            <a:pPr marL="857250" indent="-857250">
              <a:spcBef>
                <a:spcPct val="25000"/>
              </a:spcBef>
              <a:buSzPct val="75000"/>
              <a:buFont typeface="Wingdings" panose="05000000000000000000" pitchFamily="2" charset="2"/>
              <a:buChar char="q"/>
            </a:pPr>
            <a:r>
              <a:rPr lang="en-US" altLang="en-US" sz="4800" dirty="0">
                <a:latin typeface="Helvetica Neue"/>
              </a:rPr>
              <a:t>Afford children with disabilities an equal opportunity to participate in nonacademic and extracurricular services and activities.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BD120C8-5677-476D-A6D4-2A8D4A502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30954"/>
              </p:ext>
            </p:extLst>
          </p:nvPr>
        </p:nvGraphicFramePr>
        <p:xfrm>
          <a:off x="20791370" y="5995650"/>
          <a:ext cx="3112892" cy="205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lip" r:id="rId4" imgW="1035956" imgH="687678" progId="">
                  <p:embed/>
                </p:oleObj>
              </mc:Choice>
              <mc:Fallback>
                <p:oleObj name="Clip" r:id="rId4" imgW="1035956" imgH="687678" progId="">
                  <p:embed/>
                  <p:pic>
                    <p:nvPicPr>
                      <p:cNvPr id="450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1370" y="5995650"/>
                        <a:ext cx="3112892" cy="205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E53A5AF-19E9-446E-950E-3D4D0F648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49779"/>
              </p:ext>
            </p:extLst>
          </p:nvPr>
        </p:nvGraphicFramePr>
        <p:xfrm>
          <a:off x="21255322" y="2641031"/>
          <a:ext cx="2363887" cy="31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lip" r:id="rId6" imgW="757395" imgH="966959" progId="">
                  <p:embed/>
                </p:oleObj>
              </mc:Choice>
              <mc:Fallback>
                <p:oleObj name="Clip" r:id="rId6" imgW="757395" imgH="966959" progId="">
                  <p:embed/>
                  <p:pic>
                    <p:nvPicPr>
                      <p:cNvPr id="450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5322" y="2641031"/>
                        <a:ext cx="2363887" cy="31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49575619-0486-4278-B8E8-9ABD2AF24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73016"/>
              </p:ext>
            </p:extLst>
          </p:nvPr>
        </p:nvGraphicFramePr>
        <p:xfrm>
          <a:off x="406303" y="10639491"/>
          <a:ext cx="2380066" cy="2490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lip" r:id="rId8" imgW="2470464" imgH="2576843" progId="">
                  <p:embed/>
                </p:oleObj>
              </mc:Choice>
              <mc:Fallback>
                <p:oleObj name="Clip" r:id="rId8" imgW="2470464" imgH="2576843" progId="">
                  <p:embed/>
                  <p:pic>
                    <p:nvPicPr>
                      <p:cNvPr id="450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03" y="10639491"/>
                        <a:ext cx="2380066" cy="2490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22C9110-116A-4E2F-8DD0-A0552F4911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06152" y="8379543"/>
            <a:ext cx="2965195" cy="2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7888E7D2-1B37-4E1F-B7BF-0CEF21530687}"/>
              </a:ext>
            </a:extLst>
          </p:cNvPr>
          <p:cNvSpPr txBox="1">
            <a:spLocks/>
          </p:cNvSpPr>
          <p:nvPr/>
        </p:nvSpPr>
        <p:spPr>
          <a:xfrm>
            <a:off x="1443124" y="2201391"/>
            <a:ext cx="1954309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</a:rPr>
              <a:t>Navigating the 504/IEP Process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087054-B8C7-4DA3-9473-A02032A5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124" y="4395298"/>
            <a:ext cx="21965383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4400" dirty="0">
                <a:latin typeface="Helvetica Neue"/>
              </a:rPr>
              <a:t>Parent/guardian should contact school’s 504/IEP coordinator – many times this is the school principal or guidance counselor</a:t>
            </a:r>
          </a:p>
          <a:p>
            <a:pPr marL="914400" indent="-914400">
              <a:spcAft>
                <a:spcPts val="1200"/>
              </a:spcAft>
              <a:buNone/>
            </a:pPr>
            <a:endParaRPr lang="en-US" altLang="en-US" sz="1200" dirty="0">
              <a:latin typeface="Helvetica Neue"/>
            </a:endParaRPr>
          </a:p>
          <a:p>
            <a:pPr marL="914400" indent="-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4400" dirty="0">
                <a:latin typeface="Helvetica Neue"/>
              </a:rPr>
              <a:t>School may initiate if suspects a need for special education or related services</a:t>
            </a:r>
          </a:p>
          <a:p>
            <a:pPr marL="914400" indent="-914400">
              <a:spcAft>
                <a:spcPts val="1200"/>
              </a:spcAft>
              <a:buNone/>
            </a:pPr>
            <a:endParaRPr lang="en-US" altLang="en-US" sz="1200" dirty="0">
              <a:latin typeface="Helvetica Neue"/>
            </a:endParaRPr>
          </a:p>
          <a:p>
            <a:pPr marL="914400" indent="-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4400" dirty="0">
                <a:latin typeface="Helvetica Neue"/>
              </a:rPr>
              <a:t>An evaluation for eligibility under 504 or IDEA will be conducted by school staff knowledgeable about your child</a:t>
            </a:r>
          </a:p>
          <a:p>
            <a:pPr marL="914400" indent="-914400">
              <a:spcAft>
                <a:spcPts val="1200"/>
              </a:spcAft>
              <a:buNone/>
            </a:pPr>
            <a:endParaRPr lang="en-US" altLang="en-US" sz="1200" dirty="0">
              <a:latin typeface="Helvetica Neue"/>
            </a:endParaRPr>
          </a:p>
          <a:p>
            <a:pPr marL="914400" indent="-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4400" dirty="0">
                <a:latin typeface="Helvetica Neue"/>
              </a:rPr>
              <a:t>Once an eligibility determination has been made, the 504/IEP team will convene to develop a written plan</a:t>
            </a:r>
          </a:p>
        </p:txBody>
      </p:sp>
    </p:spTree>
    <p:extLst>
      <p:ext uri="{BB962C8B-B14F-4D97-AF65-F5344CB8AC3E}">
        <p14:creationId xmlns:p14="http://schemas.microsoft.com/office/powerpoint/2010/main" val="298556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C3E213C8-5E31-4892-ADF5-EE21A4444AC7}"/>
              </a:ext>
            </a:extLst>
          </p:cNvPr>
          <p:cNvSpPr txBox="1">
            <a:spLocks/>
          </p:cNvSpPr>
          <p:nvPr/>
        </p:nvSpPr>
        <p:spPr>
          <a:xfrm>
            <a:off x="1443124" y="1833245"/>
            <a:ext cx="19543098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</a:rPr>
              <a:t>504/IEP Team</a:t>
            </a:r>
            <a:endParaRPr lang="en-US" sz="8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51160CF5-713D-467F-A1B0-73106D632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418333"/>
              </p:ext>
            </p:extLst>
          </p:nvPr>
        </p:nvGraphicFramePr>
        <p:xfrm>
          <a:off x="1443124" y="3353627"/>
          <a:ext cx="21491403" cy="7969937"/>
        </p:xfrm>
        <a:graphic>
          <a:graphicData uri="http://schemas.openxmlformats.org/drawingml/2006/table">
            <a:tbl>
              <a:tblPr/>
              <a:tblGrid>
                <a:gridCol w="716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Parent/s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Student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Regular Ed Teacher/s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Special Ed Teacher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Therapists: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PT, OT, SLP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Specialists: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Music, Art, 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School Nurse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Principal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Counselor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School Psychologist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cs typeface="Calibri" pitchFamily="34" charset="0"/>
                        </a:rPr>
                        <a:t>Anyone parent wishes to attend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5" descr="http://dotnet.org.za/blogs/willy/WindowsLiveWriter/VisualStudio2010CTP227FormalPlanning_12ED8/CLIPART_OF_15195_SM_2.jpg">
            <a:extLst>
              <a:ext uri="{FF2B5EF4-FFF2-40B4-BE49-F238E27FC236}">
                <a16:creationId xmlns:a16="http://schemas.microsoft.com/office/drawing/2014/main" id="{E3250637-46CF-44FA-90CE-0345C505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8242600" y="8260860"/>
            <a:ext cx="7892450" cy="54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3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C5AB4F79-CB16-452C-A174-3BB4361C19AB}"/>
              </a:ext>
            </a:extLst>
          </p:cNvPr>
          <p:cNvSpPr txBox="1">
            <a:spLocks/>
          </p:cNvSpPr>
          <p:nvPr/>
        </p:nvSpPr>
        <p:spPr>
          <a:xfrm>
            <a:off x="-869" y="2058764"/>
            <a:ext cx="24378519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800" b="1" dirty="0">
                <a:solidFill>
                  <a:srgbClr val="C00000"/>
                </a:solidFill>
                <a:latin typeface="Helvetica Neue" panose="02000503000000020004"/>
              </a:rPr>
              <a:t>Steps to Assessment, Implementation &amp; Evaluation </a:t>
            </a:r>
          </a:p>
        </p:txBody>
      </p:sp>
      <p:grpSp>
        <p:nvGrpSpPr>
          <p:cNvPr id="5" name="Group 71">
            <a:extLst>
              <a:ext uri="{FF2B5EF4-FFF2-40B4-BE49-F238E27FC236}">
                <a16:creationId xmlns:a16="http://schemas.microsoft.com/office/drawing/2014/main" id="{90FC5E6B-1331-4A43-A993-DC87B2B6923E}"/>
              </a:ext>
            </a:extLst>
          </p:cNvPr>
          <p:cNvGrpSpPr>
            <a:grpSpLocks/>
          </p:cNvGrpSpPr>
          <p:nvPr/>
        </p:nvGrpSpPr>
        <p:grpSpPr bwMode="auto">
          <a:xfrm>
            <a:off x="-869" y="4082865"/>
            <a:ext cx="18968240" cy="8172121"/>
            <a:chOff x="609600" y="1768474"/>
            <a:chExt cx="5827169" cy="3786544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CE31076D-69E2-42FF-B39C-0C43C2CBB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768474"/>
              <a:ext cx="5827169" cy="670257"/>
            </a:xfrm>
            <a:prstGeom prst="rect">
              <a:avLst/>
            </a:prstGeom>
            <a:solidFill>
              <a:srgbClr val="D8F5F6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71500" indent="-571500" algn="ctr"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4400" dirty="0">
                  <a:latin typeface="Helvetica Neue"/>
                  <a:cs typeface="Calibri" pitchFamily="34" charset="0"/>
                </a:rPr>
                <a:t>Multi-disciplinary Team</a:t>
              </a:r>
            </a:p>
            <a:p>
              <a:pPr marL="1485900" lvl="2" indent="-571500" algn="ctr">
                <a:buFont typeface="Arial" panose="020B0604020202020204" pitchFamily="34" charset="0"/>
                <a:buChar char="•"/>
                <a:defRPr/>
              </a:pPr>
              <a:r>
                <a:rPr lang="en-US" sz="4400" dirty="0">
                  <a:latin typeface="Helvetica Neue"/>
                  <a:cs typeface="Calibri" pitchFamily="34" charset="0"/>
                </a:rPr>
                <a:t>Individualized Assessment 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FD1EFBD0-5591-480B-9553-2D57AFFDF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67" y="2721291"/>
              <a:ext cx="2745046" cy="356520"/>
            </a:xfrm>
            <a:prstGeom prst="rect">
              <a:avLst/>
            </a:prstGeom>
            <a:solidFill>
              <a:srgbClr val="FFFF85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IDEA Eligible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82C0E017-3EC1-4331-8754-79B8E0980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233" y="2724657"/>
              <a:ext cx="2848501" cy="356520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504 Eligible	</a:t>
              </a:r>
              <a:r>
                <a:rPr lang="en-US" altLang="en-US" sz="4400" b="1" dirty="0">
                  <a:solidFill>
                    <a:srgbClr val="FF0000"/>
                  </a:solidFill>
                  <a:latin typeface="Helvetica Neue"/>
                </a:rPr>
                <a:t>  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EC8B8DA6-C06F-4A7C-AE11-426286DAE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193375"/>
              <a:ext cx="2745298" cy="356520"/>
            </a:xfrm>
            <a:prstGeom prst="rect">
              <a:avLst/>
            </a:prstGeom>
            <a:solidFill>
              <a:srgbClr val="FFFF85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4400" dirty="0">
                  <a:latin typeface="Helvetica Neue"/>
                </a:rPr>
                <a:t>Develop IEP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88902E7D-298E-4087-863E-53B0407E9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657102"/>
              <a:ext cx="2745298" cy="938360"/>
            </a:xfrm>
            <a:prstGeom prst="rect">
              <a:avLst/>
            </a:prstGeom>
            <a:solidFill>
              <a:srgbClr val="FFFF85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en-US" sz="800" dirty="0">
                <a:latin typeface="Helvetica Neue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Implementation, Placement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en-US" sz="4400" dirty="0">
                <a:latin typeface="Helvetica Neue"/>
              </a:endParaRP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27D2F77B-A5C9-47BB-9F4C-8AD22CD82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12338"/>
              <a:ext cx="2745298" cy="356520"/>
            </a:xfrm>
            <a:prstGeom prst="rect">
              <a:avLst/>
            </a:prstGeom>
            <a:solidFill>
              <a:srgbClr val="FFFF85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Annual Review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A7D680A6-547C-4C17-B106-7280D4213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190675"/>
              <a:ext cx="2745298" cy="356520"/>
            </a:xfrm>
            <a:prstGeom prst="rect">
              <a:avLst/>
            </a:prstGeom>
            <a:solidFill>
              <a:srgbClr val="FFFF85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3 Year Re-eval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A48EC530-1B3B-43DE-8401-6D70877BD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297" y="3198580"/>
              <a:ext cx="2851472" cy="938360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en-US" sz="800" dirty="0">
                <a:latin typeface="Helvetica Neue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4400" dirty="0">
                  <a:latin typeface="Helvetica Neue"/>
                </a:rPr>
                <a:t>Develop 504 Accommodation Plan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en-US" sz="4400" dirty="0">
                <a:latin typeface="Helvetica Neue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32B38D75-4A04-4148-AE86-9BF65D3A0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710" y="4246330"/>
              <a:ext cx="2851472" cy="356520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>
                  <a:latin typeface="Helvetica Neue"/>
                </a:rPr>
                <a:t>Implementation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177514A3-4A6F-4B8D-8F3C-A094F6CD2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042" y="5198498"/>
              <a:ext cx="2846924" cy="356520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>
                  <a:latin typeface="Helvetica Neue"/>
                </a:rPr>
                <a:t>Periodic Re-eval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64D0A18B-8438-4D35-BA68-B8C2D1A49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646" y="4724224"/>
              <a:ext cx="2848501" cy="356520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>
                  <a:latin typeface="Helvetica Neue"/>
                </a:rPr>
                <a:t>Annual Review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F4316BB5-0629-41D0-B221-439207D966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05045" y="5701648"/>
            <a:ext cx="4353385" cy="5980081"/>
            <a:chOff x="4320" y="2267"/>
            <a:chExt cx="1215" cy="1669"/>
          </a:xfrm>
        </p:grpSpPr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922B41C4-5D54-43B4-8DCE-610A12CA7F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20" y="2448"/>
              <a:ext cx="121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117D4CE-EDE9-4933-84A2-A7CFCD74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635"/>
              <a:ext cx="313" cy="432"/>
            </a:xfrm>
            <a:custGeom>
              <a:avLst/>
              <a:gdLst>
                <a:gd name="T0" fmla="*/ 1 w 2254"/>
                <a:gd name="T1" fmla="*/ 1 h 2591"/>
                <a:gd name="T2" fmla="*/ 0 w 2254"/>
                <a:gd name="T3" fmla="*/ 1 h 2591"/>
                <a:gd name="T4" fmla="*/ 1 w 2254"/>
                <a:gd name="T5" fmla="*/ 1 h 2591"/>
                <a:gd name="T6" fmla="*/ 1 w 2254"/>
                <a:gd name="T7" fmla="*/ 1 h 2591"/>
                <a:gd name="T8" fmla="*/ 1 w 2254"/>
                <a:gd name="T9" fmla="*/ 1 h 2591"/>
                <a:gd name="T10" fmla="*/ 1 w 2254"/>
                <a:gd name="T11" fmla="*/ 0 h 2591"/>
                <a:gd name="T12" fmla="*/ 1 w 2254"/>
                <a:gd name="T13" fmla="*/ 1 h 2591"/>
                <a:gd name="T14" fmla="*/ 1 w 2254"/>
                <a:gd name="T15" fmla="*/ 1 h 2591"/>
                <a:gd name="T16" fmla="*/ 1 w 2254"/>
                <a:gd name="T17" fmla="*/ 1 h 2591"/>
                <a:gd name="T18" fmla="*/ 1 w 2254"/>
                <a:gd name="T19" fmla="*/ 1 h 2591"/>
                <a:gd name="T20" fmla="*/ 1 w 2254"/>
                <a:gd name="T21" fmla="*/ 1 h 2591"/>
                <a:gd name="T22" fmla="*/ 1 w 2254"/>
                <a:gd name="T23" fmla="*/ 1 h 2591"/>
                <a:gd name="T24" fmla="*/ 1 w 2254"/>
                <a:gd name="T25" fmla="*/ 1 h 2591"/>
                <a:gd name="T26" fmla="*/ 1 w 2254"/>
                <a:gd name="T27" fmla="*/ 1 h 2591"/>
                <a:gd name="T28" fmla="*/ 1 w 2254"/>
                <a:gd name="T29" fmla="*/ 1 h 2591"/>
                <a:gd name="T30" fmla="*/ 1 w 2254"/>
                <a:gd name="T31" fmla="*/ 1 h 2591"/>
                <a:gd name="T32" fmla="*/ 1 w 2254"/>
                <a:gd name="T33" fmla="*/ 1 h 2591"/>
                <a:gd name="T34" fmla="*/ 1 w 2254"/>
                <a:gd name="T35" fmla="*/ 1 h 2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4"/>
                <a:gd name="T55" fmla="*/ 0 h 2591"/>
                <a:gd name="T56" fmla="*/ 2254 w 2254"/>
                <a:gd name="T57" fmla="*/ 2591 h 25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4" h="2591">
                  <a:moveTo>
                    <a:pt x="17" y="1298"/>
                  </a:moveTo>
                  <a:lnTo>
                    <a:pt x="0" y="833"/>
                  </a:lnTo>
                  <a:lnTo>
                    <a:pt x="11" y="488"/>
                  </a:lnTo>
                  <a:lnTo>
                    <a:pt x="76" y="185"/>
                  </a:lnTo>
                  <a:lnTo>
                    <a:pt x="624" y="48"/>
                  </a:lnTo>
                  <a:lnTo>
                    <a:pt x="1272" y="0"/>
                  </a:lnTo>
                  <a:lnTo>
                    <a:pt x="1625" y="6"/>
                  </a:lnTo>
                  <a:lnTo>
                    <a:pt x="2141" y="71"/>
                  </a:lnTo>
                  <a:lnTo>
                    <a:pt x="2224" y="565"/>
                  </a:lnTo>
                  <a:lnTo>
                    <a:pt x="2254" y="1114"/>
                  </a:lnTo>
                  <a:lnTo>
                    <a:pt x="2212" y="1989"/>
                  </a:lnTo>
                  <a:lnTo>
                    <a:pt x="2177" y="2340"/>
                  </a:lnTo>
                  <a:lnTo>
                    <a:pt x="2022" y="2365"/>
                  </a:lnTo>
                  <a:lnTo>
                    <a:pt x="1731" y="2585"/>
                  </a:lnTo>
                  <a:lnTo>
                    <a:pt x="624" y="2591"/>
                  </a:lnTo>
                  <a:lnTo>
                    <a:pt x="112" y="1882"/>
                  </a:lnTo>
                  <a:lnTo>
                    <a:pt x="17" y="12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096FC38-8EE2-42AF-A7C9-BE1B2F7DE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248"/>
              <a:ext cx="164" cy="464"/>
            </a:xfrm>
            <a:custGeom>
              <a:avLst/>
              <a:gdLst>
                <a:gd name="T0" fmla="*/ 0 w 327"/>
                <a:gd name="T1" fmla="*/ 0 h 930"/>
                <a:gd name="T2" fmla="*/ 1 w 327"/>
                <a:gd name="T3" fmla="*/ 0 h 930"/>
                <a:gd name="T4" fmla="*/ 1 w 327"/>
                <a:gd name="T5" fmla="*/ 0 h 930"/>
                <a:gd name="T6" fmla="*/ 1 w 327"/>
                <a:gd name="T7" fmla="*/ 0 h 930"/>
                <a:gd name="T8" fmla="*/ 0 w 327"/>
                <a:gd name="T9" fmla="*/ 0 h 930"/>
                <a:gd name="T10" fmla="*/ 0 w 327"/>
                <a:gd name="T11" fmla="*/ 0 h 9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"/>
                <a:gd name="T19" fmla="*/ 0 h 930"/>
                <a:gd name="T20" fmla="*/ 327 w 327"/>
                <a:gd name="T21" fmla="*/ 930 h 9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" h="930">
                  <a:moveTo>
                    <a:pt x="0" y="7"/>
                  </a:moveTo>
                  <a:lnTo>
                    <a:pt x="6" y="930"/>
                  </a:lnTo>
                  <a:lnTo>
                    <a:pt x="327" y="924"/>
                  </a:lnTo>
                  <a:lnTo>
                    <a:pt x="28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CC6AB1F-810A-4E46-A2E5-60583EF7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3141"/>
              <a:ext cx="202" cy="62"/>
            </a:xfrm>
            <a:custGeom>
              <a:avLst/>
              <a:gdLst>
                <a:gd name="T0" fmla="*/ 0 w 405"/>
                <a:gd name="T1" fmla="*/ 1 h 124"/>
                <a:gd name="T2" fmla="*/ 0 w 405"/>
                <a:gd name="T3" fmla="*/ 0 h 124"/>
                <a:gd name="T4" fmla="*/ 0 w 405"/>
                <a:gd name="T5" fmla="*/ 1 h 124"/>
                <a:gd name="T6" fmla="*/ 0 w 405"/>
                <a:gd name="T7" fmla="*/ 1 h 124"/>
                <a:gd name="T8" fmla="*/ 0 w 405"/>
                <a:gd name="T9" fmla="*/ 1 h 124"/>
                <a:gd name="T10" fmla="*/ 0 w 405"/>
                <a:gd name="T11" fmla="*/ 1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24"/>
                <a:gd name="T20" fmla="*/ 405 w 405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24">
                  <a:moveTo>
                    <a:pt x="405" y="94"/>
                  </a:moveTo>
                  <a:lnTo>
                    <a:pt x="286" y="0"/>
                  </a:lnTo>
                  <a:lnTo>
                    <a:pt x="0" y="5"/>
                  </a:lnTo>
                  <a:lnTo>
                    <a:pt x="12" y="124"/>
                  </a:lnTo>
                  <a:lnTo>
                    <a:pt x="405" y="94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0548791-A9DA-4698-8C6B-131C0AC7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468"/>
              <a:ext cx="121" cy="149"/>
            </a:xfrm>
            <a:custGeom>
              <a:avLst/>
              <a:gdLst>
                <a:gd name="T0" fmla="*/ 0 w 244"/>
                <a:gd name="T1" fmla="*/ 1 h 298"/>
                <a:gd name="T2" fmla="*/ 0 w 244"/>
                <a:gd name="T3" fmla="*/ 1 h 298"/>
                <a:gd name="T4" fmla="*/ 0 w 244"/>
                <a:gd name="T5" fmla="*/ 1 h 298"/>
                <a:gd name="T6" fmla="*/ 0 w 244"/>
                <a:gd name="T7" fmla="*/ 1 h 298"/>
                <a:gd name="T8" fmla="*/ 0 w 244"/>
                <a:gd name="T9" fmla="*/ 1 h 298"/>
                <a:gd name="T10" fmla="*/ 0 w 244"/>
                <a:gd name="T11" fmla="*/ 1 h 298"/>
                <a:gd name="T12" fmla="*/ 0 w 244"/>
                <a:gd name="T13" fmla="*/ 0 h 298"/>
                <a:gd name="T14" fmla="*/ 0 w 244"/>
                <a:gd name="T15" fmla="*/ 1 h 298"/>
                <a:gd name="T16" fmla="*/ 0 w 244"/>
                <a:gd name="T17" fmla="*/ 1 h 298"/>
                <a:gd name="T18" fmla="*/ 0 w 244"/>
                <a:gd name="T19" fmla="*/ 1 h 298"/>
                <a:gd name="T20" fmla="*/ 0 w 244"/>
                <a:gd name="T21" fmla="*/ 1 h 298"/>
                <a:gd name="T22" fmla="*/ 0 w 244"/>
                <a:gd name="T23" fmla="*/ 1 h 298"/>
                <a:gd name="T24" fmla="*/ 0 w 244"/>
                <a:gd name="T25" fmla="*/ 1 h 298"/>
                <a:gd name="T26" fmla="*/ 0 w 244"/>
                <a:gd name="T27" fmla="*/ 1 h 298"/>
                <a:gd name="T28" fmla="*/ 0 w 244"/>
                <a:gd name="T29" fmla="*/ 1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4"/>
                <a:gd name="T46" fmla="*/ 0 h 298"/>
                <a:gd name="T47" fmla="*/ 244 w 244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4" h="298">
                  <a:moveTo>
                    <a:pt x="125" y="266"/>
                  </a:moveTo>
                  <a:lnTo>
                    <a:pt x="170" y="158"/>
                  </a:lnTo>
                  <a:lnTo>
                    <a:pt x="235" y="75"/>
                  </a:lnTo>
                  <a:lnTo>
                    <a:pt x="215" y="69"/>
                  </a:lnTo>
                  <a:lnTo>
                    <a:pt x="244" y="24"/>
                  </a:lnTo>
                  <a:lnTo>
                    <a:pt x="185" y="26"/>
                  </a:lnTo>
                  <a:lnTo>
                    <a:pt x="206" y="0"/>
                  </a:lnTo>
                  <a:lnTo>
                    <a:pt x="87" y="39"/>
                  </a:lnTo>
                  <a:lnTo>
                    <a:pt x="30" y="95"/>
                  </a:lnTo>
                  <a:lnTo>
                    <a:pt x="37" y="131"/>
                  </a:lnTo>
                  <a:lnTo>
                    <a:pt x="0" y="163"/>
                  </a:lnTo>
                  <a:lnTo>
                    <a:pt x="12" y="275"/>
                  </a:lnTo>
                  <a:lnTo>
                    <a:pt x="44" y="298"/>
                  </a:lnTo>
                  <a:lnTo>
                    <a:pt x="125" y="26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28EED40-8816-41B4-BB4D-51B346855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2479"/>
              <a:ext cx="680" cy="995"/>
            </a:xfrm>
            <a:custGeom>
              <a:avLst/>
              <a:gdLst>
                <a:gd name="T0" fmla="*/ 0 w 1362"/>
                <a:gd name="T1" fmla="*/ 1 h 1989"/>
                <a:gd name="T2" fmla="*/ 0 w 1362"/>
                <a:gd name="T3" fmla="*/ 1 h 1989"/>
                <a:gd name="T4" fmla="*/ 0 w 1362"/>
                <a:gd name="T5" fmla="*/ 1 h 1989"/>
                <a:gd name="T6" fmla="*/ 0 w 1362"/>
                <a:gd name="T7" fmla="*/ 1 h 1989"/>
                <a:gd name="T8" fmla="*/ 0 w 1362"/>
                <a:gd name="T9" fmla="*/ 1 h 1989"/>
                <a:gd name="T10" fmla="*/ 0 w 1362"/>
                <a:gd name="T11" fmla="*/ 1 h 1989"/>
                <a:gd name="T12" fmla="*/ 0 w 1362"/>
                <a:gd name="T13" fmla="*/ 1 h 1989"/>
                <a:gd name="T14" fmla="*/ 0 w 1362"/>
                <a:gd name="T15" fmla="*/ 1 h 1989"/>
                <a:gd name="T16" fmla="*/ 0 w 1362"/>
                <a:gd name="T17" fmla="*/ 1 h 1989"/>
                <a:gd name="T18" fmla="*/ 0 w 1362"/>
                <a:gd name="T19" fmla="*/ 1 h 1989"/>
                <a:gd name="T20" fmla="*/ 0 w 1362"/>
                <a:gd name="T21" fmla="*/ 1 h 1989"/>
                <a:gd name="T22" fmla="*/ 0 w 1362"/>
                <a:gd name="T23" fmla="*/ 1 h 1989"/>
                <a:gd name="T24" fmla="*/ 0 w 1362"/>
                <a:gd name="T25" fmla="*/ 1 h 1989"/>
                <a:gd name="T26" fmla="*/ 0 w 1362"/>
                <a:gd name="T27" fmla="*/ 1 h 1989"/>
                <a:gd name="T28" fmla="*/ 0 w 1362"/>
                <a:gd name="T29" fmla="*/ 1 h 1989"/>
                <a:gd name="T30" fmla="*/ 0 w 1362"/>
                <a:gd name="T31" fmla="*/ 1 h 1989"/>
                <a:gd name="T32" fmla="*/ 0 w 1362"/>
                <a:gd name="T33" fmla="*/ 1 h 1989"/>
                <a:gd name="T34" fmla="*/ 0 w 1362"/>
                <a:gd name="T35" fmla="*/ 1 h 1989"/>
                <a:gd name="T36" fmla="*/ 0 w 1362"/>
                <a:gd name="T37" fmla="*/ 1 h 1989"/>
                <a:gd name="T38" fmla="*/ 0 w 1362"/>
                <a:gd name="T39" fmla="*/ 1 h 1989"/>
                <a:gd name="T40" fmla="*/ 0 w 1362"/>
                <a:gd name="T41" fmla="*/ 1 h 1989"/>
                <a:gd name="T42" fmla="*/ 0 w 1362"/>
                <a:gd name="T43" fmla="*/ 1 h 1989"/>
                <a:gd name="T44" fmla="*/ 0 w 1362"/>
                <a:gd name="T45" fmla="*/ 1 h 1989"/>
                <a:gd name="T46" fmla="*/ 0 w 1362"/>
                <a:gd name="T47" fmla="*/ 1 h 1989"/>
                <a:gd name="T48" fmla="*/ 0 w 1362"/>
                <a:gd name="T49" fmla="*/ 1 h 1989"/>
                <a:gd name="T50" fmla="*/ 0 w 1362"/>
                <a:gd name="T51" fmla="*/ 1 h 1989"/>
                <a:gd name="T52" fmla="*/ 0 w 1362"/>
                <a:gd name="T53" fmla="*/ 1 h 1989"/>
                <a:gd name="T54" fmla="*/ 0 w 1362"/>
                <a:gd name="T55" fmla="*/ 1 h 1989"/>
                <a:gd name="T56" fmla="*/ 0 w 1362"/>
                <a:gd name="T57" fmla="*/ 1 h 1989"/>
                <a:gd name="T58" fmla="*/ 0 w 1362"/>
                <a:gd name="T59" fmla="*/ 1 h 1989"/>
                <a:gd name="T60" fmla="*/ 0 w 1362"/>
                <a:gd name="T61" fmla="*/ 1 h 1989"/>
                <a:gd name="T62" fmla="*/ 0 w 1362"/>
                <a:gd name="T63" fmla="*/ 1 h 1989"/>
                <a:gd name="T64" fmla="*/ 0 w 1362"/>
                <a:gd name="T65" fmla="*/ 1 h 1989"/>
                <a:gd name="T66" fmla="*/ 0 w 1362"/>
                <a:gd name="T67" fmla="*/ 1 h 1989"/>
                <a:gd name="T68" fmla="*/ 0 w 1362"/>
                <a:gd name="T69" fmla="*/ 1 h 1989"/>
                <a:gd name="T70" fmla="*/ 0 w 1362"/>
                <a:gd name="T71" fmla="*/ 1 h 1989"/>
                <a:gd name="T72" fmla="*/ 0 w 1362"/>
                <a:gd name="T73" fmla="*/ 1 h 1989"/>
                <a:gd name="T74" fmla="*/ 0 w 1362"/>
                <a:gd name="T75" fmla="*/ 1 h 1989"/>
                <a:gd name="T76" fmla="*/ 0 w 1362"/>
                <a:gd name="T77" fmla="*/ 1 h 1989"/>
                <a:gd name="T78" fmla="*/ 0 w 1362"/>
                <a:gd name="T79" fmla="*/ 0 h 1989"/>
                <a:gd name="T80" fmla="*/ 0 w 1362"/>
                <a:gd name="T81" fmla="*/ 1 h 1989"/>
                <a:gd name="T82" fmla="*/ 0 w 1362"/>
                <a:gd name="T83" fmla="*/ 1 h 1989"/>
                <a:gd name="T84" fmla="*/ 0 w 1362"/>
                <a:gd name="T85" fmla="*/ 1 h 1989"/>
                <a:gd name="T86" fmla="*/ 0 w 1362"/>
                <a:gd name="T87" fmla="*/ 1 h 1989"/>
                <a:gd name="T88" fmla="*/ 0 w 1362"/>
                <a:gd name="T89" fmla="*/ 1 h 1989"/>
                <a:gd name="T90" fmla="*/ 0 w 1362"/>
                <a:gd name="T91" fmla="*/ 1 h 19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2"/>
                <a:gd name="T139" fmla="*/ 0 h 1989"/>
                <a:gd name="T140" fmla="*/ 1362 w 1362"/>
                <a:gd name="T141" fmla="*/ 1989 h 19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2" h="1989">
                  <a:moveTo>
                    <a:pt x="83" y="416"/>
                  </a:moveTo>
                  <a:lnTo>
                    <a:pt x="179" y="519"/>
                  </a:lnTo>
                  <a:lnTo>
                    <a:pt x="326" y="602"/>
                  </a:lnTo>
                  <a:lnTo>
                    <a:pt x="488" y="714"/>
                  </a:lnTo>
                  <a:lnTo>
                    <a:pt x="517" y="851"/>
                  </a:lnTo>
                  <a:lnTo>
                    <a:pt x="470" y="1060"/>
                  </a:lnTo>
                  <a:lnTo>
                    <a:pt x="416" y="1268"/>
                  </a:lnTo>
                  <a:lnTo>
                    <a:pt x="422" y="1405"/>
                  </a:lnTo>
                  <a:lnTo>
                    <a:pt x="482" y="1566"/>
                  </a:lnTo>
                  <a:lnTo>
                    <a:pt x="541" y="1746"/>
                  </a:lnTo>
                  <a:lnTo>
                    <a:pt x="576" y="1858"/>
                  </a:lnTo>
                  <a:lnTo>
                    <a:pt x="553" y="1989"/>
                  </a:lnTo>
                  <a:lnTo>
                    <a:pt x="642" y="1918"/>
                  </a:lnTo>
                  <a:lnTo>
                    <a:pt x="708" y="1799"/>
                  </a:lnTo>
                  <a:lnTo>
                    <a:pt x="690" y="1650"/>
                  </a:lnTo>
                  <a:lnTo>
                    <a:pt x="660" y="1508"/>
                  </a:lnTo>
                  <a:lnTo>
                    <a:pt x="672" y="1328"/>
                  </a:lnTo>
                  <a:lnTo>
                    <a:pt x="773" y="1137"/>
                  </a:lnTo>
                  <a:lnTo>
                    <a:pt x="904" y="869"/>
                  </a:lnTo>
                  <a:lnTo>
                    <a:pt x="915" y="739"/>
                  </a:lnTo>
                  <a:lnTo>
                    <a:pt x="922" y="602"/>
                  </a:lnTo>
                  <a:lnTo>
                    <a:pt x="874" y="398"/>
                  </a:lnTo>
                  <a:lnTo>
                    <a:pt x="965" y="381"/>
                  </a:lnTo>
                  <a:lnTo>
                    <a:pt x="1100" y="429"/>
                  </a:lnTo>
                  <a:lnTo>
                    <a:pt x="1213" y="501"/>
                  </a:lnTo>
                  <a:lnTo>
                    <a:pt x="1291" y="565"/>
                  </a:lnTo>
                  <a:lnTo>
                    <a:pt x="1273" y="620"/>
                  </a:lnTo>
                  <a:lnTo>
                    <a:pt x="1261" y="684"/>
                  </a:lnTo>
                  <a:lnTo>
                    <a:pt x="1332" y="673"/>
                  </a:lnTo>
                  <a:lnTo>
                    <a:pt x="1362" y="590"/>
                  </a:lnTo>
                  <a:lnTo>
                    <a:pt x="1279" y="411"/>
                  </a:lnTo>
                  <a:lnTo>
                    <a:pt x="1137" y="262"/>
                  </a:lnTo>
                  <a:lnTo>
                    <a:pt x="975" y="185"/>
                  </a:lnTo>
                  <a:lnTo>
                    <a:pt x="809" y="202"/>
                  </a:lnTo>
                  <a:lnTo>
                    <a:pt x="571" y="256"/>
                  </a:lnTo>
                  <a:lnTo>
                    <a:pt x="298" y="310"/>
                  </a:lnTo>
                  <a:lnTo>
                    <a:pt x="95" y="256"/>
                  </a:lnTo>
                  <a:lnTo>
                    <a:pt x="71" y="160"/>
                  </a:lnTo>
                  <a:lnTo>
                    <a:pt x="142" y="66"/>
                  </a:lnTo>
                  <a:lnTo>
                    <a:pt x="131" y="0"/>
                  </a:lnTo>
                  <a:lnTo>
                    <a:pt x="71" y="36"/>
                  </a:lnTo>
                  <a:lnTo>
                    <a:pt x="0" y="119"/>
                  </a:lnTo>
                  <a:lnTo>
                    <a:pt x="17" y="233"/>
                  </a:lnTo>
                  <a:lnTo>
                    <a:pt x="47" y="357"/>
                  </a:lnTo>
                  <a:lnTo>
                    <a:pt x="83" y="416"/>
                  </a:lnTo>
                  <a:close/>
                </a:path>
              </a:pathLst>
            </a:custGeom>
            <a:solidFill>
              <a:srgbClr val="45E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5F01EF-4C24-4740-A8C1-65F39DF2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873"/>
              <a:ext cx="336" cy="307"/>
            </a:xfrm>
            <a:custGeom>
              <a:avLst/>
              <a:gdLst>
                <a:gd name="T0" fmla="*/ 1 w 672"/>
                <a:gd name="T1" fmla="*/ 0 h 613"/>
                <a:gd name="T2" fmla="*/ 1 w 672"/>
                <a:gd name="T3" fmla="*/ 0 h 613"/>
                <a:gd name="T4" fmla="*/ 1 w 672"/>
                <a:gd name="T5" fmla="*/ 1 h 613"/>
                <a:gd name="T6" fmla="*/ 1 w 672"/>
                <a:gd name="T7" fmla="*/ 1 h 613"/>
                <a:gd name="T8" fmla="*/ 1 w 672"/>
                <a:gd name="T9" fmla="*/ 1 h 613"/>
                <a:gd name="T10" fmla="*/ 0 w 672"/>
                <a:gd name="T11" fmla="*/ 1 h 613"/>
                <a:gd name="T12" fmla="*/ 1 w 672"/>
                <a:gd name="T13" fmla="*/ 1 h 613"/>
                <a:gd name="T14" fmla="*/ 1 w 672"/>
                <a:gd name="T15" fmla="*/ 1 h 613"/>
                <a:gd name="T16" fmla="*/ 1 w 672"/>
                <a:gd name="T17" fmla="*/ 1 h 613"/>
                <a:gd name="T18" fmla="*/ 1 w 672"/>
                <a:gd name="T19" fmla="*/ 1 h 613"/>
                <a:gd name="T20" fmla="*/ 1 w 672"/>
                <a:gd name="T21" fmla="*/ 1 h 613"/>
                <a:gd name="T22" fmla="*/ 1 w 672"/>
                <a:gd name="T23" fmla="*/ 1 h 613"/>
                <a:gd name="T24" fmla="*/ 1 w 672"/>
                <a:gd name="T25" fmla="*/ 0 h 613"/>
                <a:gd name="T26" fmla="*/ 1 w 672"/>
                <a:gd name="T27" fmla="*/ 0 h 6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13"/>
                <a:gd name="T44" fmla="*/ 672 w 672"/>
                <a:gd name="T45" fmla="*/ 613 h 6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13">
                  <a:moveTo>
                    <a:pt x="655" y="0"/>
                  </a:moveTo>
                  <a:lnTo>
                    <a:pt x="435" y="0"/>
                  </a:lnTo>
                  <a:lnTo>
                    <a:pt x="256" y="35"/>
                  </a:lnTo>
                  <a:lnTo>
                    <a:pt x="149" y="172"/>
                  </a:lnTo>
                  <a:lnTo>
                    <a:pt x="66" y="464"/>
                  </a:lnTo>
                  <a:lnTo>
                    <a:pt x="0" y="613"/>
                  </a:lnTo>
                  <a:lnTo>
                    <a:pt x="102" y="595"/>
                  </a:lnTo>
                  <a:lnTo>
                    <a:pt x="178" y="499"/>
                  </a:lnTo>
                  <a:lnTo>
                    <a:pt x="256" y="350"/>
                  </a:lnTo>
                  <a:lnTo>
                    <a:pt x="458" y="279"/>
                  </a:lnTo>
                  <a:lnTo>
                    <a:pt x="625" y="297"/>
                  </a:lnTo>
                  <a:lnTo>
                    <a:pt x="672" y="13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D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EB3F5D0-9B52-46C9-B0D3-674249143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929"/>
              <a:ext cx="86" cy="787"/>
            </a:xfrm>
            <a:custGeom>
              <a:avLst/>
              <a:gdLst>
                <a:gd name="T0" fmla="*/ 1 w 172"/>
                <a:gd name="T1" fmla="*/ 1 h 1573"/>
                <a:gd name="T2" fmla="*/ 1 w 172"/>
                <a:gd name="T3" fmla="*/ 1 h 1573"/>
                <a:gd name="T4" fmla="*/ 1 w 172"/>
                <a:gd name="T5" fmla="*/ 1 h 1573"/>
                <a:gd name="T6" fmla="*/ 0 w 172"/>
                <a:gd name="T7" fmla="*/ 0 h 1573"/>
                <a:gd name="T8" fmla="*/ 1 w 172"/>
                <a:gd name="T9" fmla="*/ 1 h 1573"/>
                <a:gd name="T10" fmla="*/ 1 w 172"/>
                <a:gd name="T11" fmla="*/ 1 h 1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1573"/>
                <a:gd name="T20" fmla="*/ 172 w 172"/>
                <a:gd name="T21" fmla="*/ 1573 h 1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1573">
                  <a:moveTo>
                    <a:pt x="143" y="71"/>
                  </a:moveTo>
                  <a:lnTo>
                    <a:pt x="172" y="1573"/>
                  </a:lnTo>
                  <a:lnTo>
                    <a:pt x="48" y="1484"/>
                  </a:lnTo>
                  <a:lnTo>
                    <a:pt x="0" y="0"/>
                  </a:lnTo>
                  <a:lnTo>
                    <a:pt x="143" y="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E0C1F0A-F163-4E46-B4B6-B8CDA298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920"/>
              <a:ext cx="212" cy="54"/>
            </a:xfrm>
            <a:custGeom>
              <a:avLst/>
              <a:gdLst>
                <a:gd name="T0" fmla="*/ 1 w 424"/>
                <a:gd name="T1" fmla="*/ 1 h 108"/>
                <a:gd name="T2" fmla="*/ 1 w 424"/>
                <a:gd name="T3" fmla="*/ 0 h 108"/>
                <a:gd name="T4" fmla="*/ 0 w 424"/>
                <a:gd name="T5" fmla="*/ 1 h 108"/>
                <a:gd name="T6" fmla="*/ 1 w 424"/>
                <a:gd name="T7" fmla="*/ 1 h 108"/>
                <a:gd name="T8" fmla="*/ 1 w 424"/>
                <a:gd name="T9" fmla="*/ 1 h 108"/>
                <a:gd name="T10" fmla="*/ 1 w 424"/>
                <a:gd name="T11" fmla="*/ 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108"/>
                <a:gd name="T20" fmla="*/ 424 w 424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108">
                  <a:moveTo>
                    <a:pt x="424" y="73"/>
                  </a:moveTo>
                  <a:lnTo>
                    <a:pt x="287" y="0"/>
                  </a:lnTo>
                  <a:lnTo>
                    <a:pt x="0" y="18"/>
                  </a:lnTo>
                  <a:lnTo>
                    <a:pt x="120" y="108"/>
                  </a:lnTo>
                  <a:lnTo>
                    <a:pt x="424" y="73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DBCE36B-5A3B-4569-B441-1D6673DB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959"/>
              <a:ext cx="176" cy="762"/>
            </a:xfrm>
            <a:custGeom>
              <a:avLst/>
              <a:gdLst>
                <a:gd name="T0" fmla="*/ 1 w 351"/>
                <a:gd name="T1" fmla="*/ 0 h 1525"/>
                <a:gd name="T2" fmla="*/ 1 w 351"/>
                <a:gd name="T3" fmla="*/ 0 h 1525"/>
                <a:gd name="T4" fmla="*/ 1 w 351"/>
                <a:gd name="T5" fmla="*/ 0 h 1525"/>
                <a:gd name="T6" fmla="*/ 0 w 351"/>
                <a:gd name="T7" fmla="*/ 0 h 1525"/>
                <a:gd name="T8" fmla="*/ 1 w 351"/>
                <a:gd name="T9" fmla="*/ 0 h 1525"/>
                <a:gd name="T10" fmla="*/ 1 w 351"/>
                <a:gd name="T11" fmla="*/ 0 h 1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1525"/>
                <a:gd name="T20" fmla="*/ 351 w 351"/>
                <a:gd name="T21" fmla="*/ 1525 h 15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1525">
                  <a:moveTo>
                    <a:pt x="315" y="0"/>
                  </a:moveTo>
                  <a:lnTo>
                    <a:pt x="351" y="1525"/>
                  </a:lnTo>
                  <a:lnTo>
                    <a:pt x="30" y="1518"/>
                  </a:lnTo>
                  <a:lnTo>
                    <a:pt x="0" y="18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97852EA-D3E0-4AB1-8427-69C868FE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3185"/>
              <a:ext cx="206" cy="536"/>
            </a:xfrm>
            <a:custGeom>
              <a:avLst/>
              <a:gdLst>
                <a:gd name="T0" fmla="*/ 1 w 410"/>
                <a:gd name="T1" fmla="*/ 0 h 1072"/>
                <a:gd name="T2" fmla="*/ 1 w 410"/>
                <a:gd name="T3" fmla="*/ 1 h 1072"/>
                <a:gd name="T4" fmla="*/ 1 w 410"/>
                <a:gd name="T5" fmla="*/ 1 h 1072"/>
                <a:gd name="T6" fmla="*/ 0 w 410"/>
                <a:gd name="T7" fmla="*/ 1 h 1072"/>
                <a:gd name="T8" fmla="*/ 1 w 410"/>
                <a:gd name="T9" fmla="*/ 0 h 1072"/>
                <a:gd name="T10" fmla="*/ 1 w 410"/>
                <a:gd name="T11" fmla="*/ 0 h 1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"/>
                <a:gd name="T19" fmla="*/ 0 h 1072"/>
                <a:gd name="T20" fmla="*/ 410 w 410"/>
                <a:gd name="T21" fmla="*/ 1072 h 1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" h="1072">
                  <a:moveTo>
                    <a:pt x="375" y="0"/>
                  </a:moveTo>
                  <a:lnTo>
                    <a:pt x="410" y="1042"/>
                  </a:lnTo>
                  <a:lnTo>
                    <a:pt x="13" y="1072"/>
                  </a:lnTo>
                  <a:lnTo>
                    <a:pt x="0" y="2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6025787-F11F-40FF-8FF7-C674E4238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334"/>
              <a:ext cx="170" cy="48"/>
            </a:xfrm>
            <a:custGeom>
              <a:avLst/>
              <a:gdLst>
                <a:gd name="T0" fmla="*/ 1 w 339"/>
                <a:gd name="T1" fmla="*/ 1 h 95"/>
                <a:gd name="T2" fmla="*/ 1 w 339"/>
                <a:gd name="T3" fmla="*/ 0 h 95"/>
                <a:gd name="T4" fmla="*/ 0 w 339"/>
                <a:gd name="T5" fmla="*/ 0 h 95"/>
                <a:gd name="T6" fmla="*/ 0 w 339"/>
                <a:gd name="T7" fmla="*/ 1 h 95"/>
                <a:gd name="T8" fmla="*/ 1 w 339"/>
                <a:gd name="T9" fmla="*/ 1 h 95"/>
                <a:gd name="T10" fmla="*/ 1 w 339"/>
                <a:gd name="T11" fmla="*/ 1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95"/>
                <a:gd name="T20" fmla="*/ 339 w 339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95">
                  <a:moveTo>
                    <a:pt x="339" y="7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339" y="77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C0049F7-8E43-4E02-93A9-E93788AA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376"/>
              <a:ext cx="185" cy="330"/>
            </a:xfrm>
            <a:custGeom>
              <a:avLst/>
              <a:gdLst>
                <a:gd name="T0" fmla="*/ 1 w 369"/>
                <a:gd name="T1" fmla="*/ 0 h 662"/>
                <a:gd name="T2" fmla="*/ 1 w 369"/>
                <a:gd name="T3" fmla="*/ 0 h 662"/>
                <a:gd name="T4" fmla="*/ 1 w 369"/>
                <a:gd name="T5" fmla="*/ 0 h 662"/>
                <a:gd name="T6" fmla="*/ 0 w 369"/>
                <a:gd name="T7" fmla="*/ 0 h 662"/>
                <a:gd name="T8" fmla="*/ 1 w 369"/>
                <a:gd name="T9" fmla="*/ 0 h 662"/>
                <a:gd name="T10" fmla="*/ 1 w 369"/>
                <a:gd name="T11" fmla="*/ 0 h 6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662"/>
                <a:gd name="T20" fmla="*/ 369 w 369"/>
                <a:gd name="T21" fmla="*/ 662 h 6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662">
                  <a:moveTo>
                    <a:pt x="345" y="0"/>
                  </a:moveTo>
                  <a:lnTo>
                    <a:pt x="369" y="662"/>
                  </a:lnTo>
                  <a:lnTo>
                    <a:pt x="5" y="662"/>
                  </a:lnTo>
                  <a:lnTo>
                    <a:pt x="0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4D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4CD216D-DE09-4622-8C96-CAFAA74D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453"/>
              <a:ext cx="166" cy="51"/>
            </a:xfrm>
            <a:custGeom>
              <a:avLst/>
              <a:gdLst>
                <a:gd name="T0" fmla="*/ 0 w 333"/>
                <a:gd name="T1" fmla="*/ 1 h 101"/>
                <a:gd name="T2" fmla="*/ 0 w 333"/>
                <a:gd name="T3" fmla="*/ 1 h 101"/>
                <a:gd name="T4" fmla="*/ 0 w 333"/>
                <a:gd name="T5" fmla="*/ 0 h 101"/>
                <a:gd name="T6" fmla="*/ 0 w 333"/>
                <a:gd name="T7" fmla="*/ 1 h 101"/>
                <a:gd name="T8" fmla="*/ 0 w 333"/>
                <a:gd name="T9" fmla="*/ 1 h 101"/>
                <a:gd name="T10" fmla="*/ 0 w 333"/>
                <a:gd name="T11" fmla="*/ 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3"/>
                <a:gd name="T19" fmla="*/ 0 h 101"/>
                <a:gd name="T20" fmla="*/ 333 w 33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3" h="101">
                  <a:moveTo>
                    <a:pt x="333" y="89"/>
                  </a:moveTo>
                  <a:lnTo>
                    <a:pt x="262" y="11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33" y="8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A12E458-DF6E-4D2A-A8BE-3C3A277B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495"/>
              <a:ext cx="173" cy="226"/>
            </a:xfrm>
            <a:custGeom>
              <a:avLst/>
              <a:gdLst>
                <a:gd name="T0" fmla="*/ 1 w 346"/>
                <a:gd name="T1" fmla="*/ 0 h 453"/>
                <a:gd name="T2" fmla="*/ 1 w 346"/>
                <a:gd name="T3" fmla="*/ 0 h 453"/>
                <a:gd name="T4" fmla="*/ 1 w 346"/>
                <a:gd name="T5" fmla="*/ 0 h 453"/>
                <a:gd name="T6" fmla="*/ 0 w 346"/>
                <a:gd name="T7" fmla="*/ 0 h 453"/>
                <a:gd name="T8" fmla="*/ 1 w 346"/>
                <a:gd name="T9" fmla="*/ 0 h 453"/>
                <a:gd name="T10" fmla="*/ 1 w 346"/>
                <a:gd name="T11" fmla="*/ 0 h 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453"/>
                <a:gd name="T20" fmla="*/ 346 w 346"/>
                <a:gd name="T21" fmla="*/ 453 h 4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453">
                  <a:moveTo>
                    <a:pt x="323" y="0"/>
                  </a:moveTo>
                  <a:lnTo>
                    <a:pt x="346" y="453"/>
                  </a:lnTo>
                  <a:lnTo>
                    <a:pt x="7" y="429"/>
                  </a:lnTo>
                  <a:lnTo>
                    <a:pt x="0" y="18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16C606D-5D58-49B8-A7C1-0BAB5FA19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501"/>
              <a:ext cx="152" cy="51"/>
            </a:xfrm>
            <a:custGeom>
              <a:avLst/>
              <a:gdLst>
                <a:gd name="T0" fmla="*/ 0 w 303"/>
                <a:gd name="T1" fmla="*/ 0 h 101"/>
                <a:gd name="T2" fmla="*/ 1 w 303"/>
                <a:gd name="T3" fmla="*/ 1 h 101"/>
                <a:gd name="T4" fmla="*/ 1 w 303"/>
                <a:gd name="T5" fmla="*/ 1 h 101"/>
                <a:gd name="T6" fmla="*/ 1 w 303"/>
                <a:gd name="T7" fmla="*/ 1 h 101"/>
                <a:gd name="T8" fmla="*/ 0 w 303"/>
                <a:gd name="T9" fmla="*/ 0 h 101"/>
                <a:gd name="T10" fmla="*/ 0 w 303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01"/>
                <a:gd name="T20" fmla="*/ 303 w 30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01">
                  <a:moveTo>
                    <a:pt x="0" y="0"/>
                  </a:moveTo>
                  <a:lnTo>
                    <a:pt x="25" y="101"/>
                  </a:lnTo>
                  <a:lnTo>
                    <a:pt x="303" y="94"/>
                  </a:lnTo>
                  <a:lnTo>
                    <a:pt x="23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6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9AF256C-7733-422B-918B-6363DBD6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534"/>
              <a:ext cx="164" cy="187"/>
            </a:xfrm>
            <a:custGeom>
              <a:avLst/>
              <a:gdLst>
                <a:gd name="T0" fmla="*/ 0 w 327"/>
                <a:gd name="T1" fmla="*/ 0 h 376"/>
                <a:gd name="T2" fmla="*/ 1 w 327"/>
                <a:gd name="T3" fmla="*/ 0 h 376"/>
                <a:gd name="T4" fmla="*/ 1 w 327"/>
                <a:gd name="T5" fmla="*/ 0 h 376"/>
                <a:gd name="T6" fmla="*/ 1 w 327"/>
                <a:gd name="T7" fmla="*/ 0 h 376"/>
                <a:gd name="T8" fmla="*/ 1 w 327"/>
                <a:gd name="T9" fmla="*/ 0 h 376"/>
                <a:gd name="T10" fmla="*/ 0 w 327"/>
                <a:gd name="T11" fmla="*/ 0 h 376"/>
                <a:gd name="T12" fmla="*/ 0 w 327"/>
                <a:gd name="T13" fmla="*/ 0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376"/>
                <a:gd name="T23" fmla="*/ 327 w 327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376">
                  <a:moveTo>
                    <a:pt x="0" y="0"/>
                  </a:moveTo>
                  <a:lnTo>
                    <a:pt x="18" y="376"/>
                  </a:lnTo>
                  <a:lnTo>
                    <a:pt x="327" y="352"/>
                  </a:lnTo>
                  <a:lnTo>
                    <a:pt x="316" y="30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792E2D2-C93B-48DD-A10D-CEF7C7AA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3227"/>
              <a:ext cx="51" cy="325"/>
            </a:xfrm>
            <a:custGeom>
              <a:avLst/>
              <a:gdLst>
                <a:gd name="T0" fmla="*/ 1 w 101"/>
                <a:gd name="T1" fmla="*/ 1 h 650"/>
                <a:gd name="T2" fmla="*/ 1 w 101"/>
                <a:gd name="T3" fmla="*/ 1 h 650"/>
                <a:gd name="T4" fmla="*/ 0 w 101"/>
                <a:gd name="T5" fmla="*/ 1 h 650"/>
                <a:gd name="T6" fmla="*/ 1 w 101"/>
                <a:gd name="T7" fmla="*/ 0 h 650"/>
                <a:gd name="T8" fmla="*/ 1 w 101"/>
                <a:gd name="T9" fmla="*/ 1 h 650"/>
                <a:gd name="T10" fmla="*/ 1 w 101"/>
                <a:gd name="T11" fmla="*/ 1 h 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50"/>
                <a:gd name="T20" fmla="*/ 101 w 101"/>
                <a:gd name="T21" fmla="*/ 650 h 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50">
                  <a:moveTo>
                    <a:pt x="96" y="54"/>
                  </a:moveTo>
                  <a:lnTo>
                    <a:pt x="101" y="650"/>
                  </a:lnTo>
                  <a:lnTo>
                    <a:pt x="0" y="560"/>
                  </a:lnTo>
                  <a:lnTo>
                    <a:pt x="18" y="0"/>
                  </a:lnTo>
                  <a:lnTo>
                    <a:pt x="96" y="54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D0A15D0-7A5D-4C26-8D0E-605455D3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3212"/>
              <a:ext cx="176" cy="42"/>
            </a:xfrm>
            <a:custGeom>
              <a:avLst/>
              <a:gdLst>
                <a:gd name="T0" fmla="*/ 1 w 351"/>
                <a:gd name="T1" fmla="*/ 1 h 84"/>
                <a:gd name="T2" fmla="*/ 1 w 351"/>
                <a:gd name="T3" fmla="*/ 0 h 84"/>
                <a:gd name="T4" fmla="*/ 0 w 351"/>
                <a:gd name="T5" fmla="*/ 1 h 84"/>
                <a:gd name="T6" fmla="*/ 1 w 351"/>
                <a:gd name="T7" fmla="*/ 1 h 84"/>
                <a:gd name="T8" fmla="*/ 1 w 351"/>
                <a:gd name="T9" fmla="*/ 1 h 84"/>
                <a:gd name="T10" fmla="*/ 1 w 351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84"/>
                <a:gd name="T20" fmla="*/ 351 w 35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84">
                  <a:moveTo>
                    <a:pt x="351" y="71"/>
                  </a:moveTo>
                  <a:lnTo>
                    <a:pt x="268" y="0"/>
                  </a:lnTo>
                  <a:lnTo>
                    <a:pt x="0" y="12"/>
                  </a:lnTo>
                  <a:lnTo>
                    <a:pt x="78" y="84"/>
                  </a:lnTo>
                  <a:lnTo>
                    <a:pt x="351" y="71"/>
                  </a:lnTo>
                  <a:close/>
                </a:path>
              </a:pathLst>
            </a:custGeom>
            <a:solidFill>
              <a:srgbClr val="A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98B26F1C-C8A5-46FC-87CC-BA5E48AC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3327"/>
              <a:ext cx="207" cy="404"/>
            </a:xfrm>
            <a:custGeom>
              <a:avLst/>
              <a:gdLst>
                <a:gd name="T0" fmla="*/ 1 w 413"/>
                <a:gd name="T1" fmla="*/ 0 h 809"/>
                <a:gd name="T2" fmla="*/ 1 w 413"/>
                <a:gd name="T3" fmla="*/ 0 h 809"/>
                <a:gd name="T4" fmla="*/ 1 w 413"/>
                <a:gd name="T5" fmla="*/ 0 h 809"/>
                <a:gd name="T6" fmla="*/ 1 w 413"/>
                <a:gd name="T7" fmla="*/ 0 h 809"/>
                <a:gd name="T8" fmla="*/ 1 w 413"/>
                <a:gd name="T9" fmla="*/ 0 h 809"/>
                <a:gd name="T10" fmla="*/ 1 w 413"/>
                <a:gd name="T11" fmla="*/ 0 h 809"/>
                <a:gd name="T12" fmla="*/ 1 w 413"/>
                <a:gd name="T13" fmla="*/ 0 h 809"/>
                <a:gd name="T14" fmla="*/ 1 w 413"/>
                <a:gd name="T15" fmla="*/ 0 h 809"/>
                <a:gd name="T16" fmla="*/ 1 w 413"/>
                <a:gd name="T17" fmla="*/ 0 h 809"/>
                <a:gd name="T18" fmla="*/ 1 w 413"/>
                <a:gd name="T19" fmla="*/ 0 h 809"/>
                <a:gd name="T20" fmla="*/ 1 w 413"/>
                <a:gd name="T21" fmla="*/ 0 h 809"/>
                <a:gd name="T22" fmla="*/ 1 w 413"/>
                <a:gd name="T23" fmla="*/ 0 h 809"/>
                <a:gd name="T24" fmla="*/ 1 w 413"/>
                <a:gd name="T25" fmla="*/ 0 h 809"/>
                <a:gd name="T26" fmla="*/ 1 w 413"/>
                <a:gd name="T27" fmla="*/ 0 h 809"/>
                <a:gd name="T28" fmla="*/ 0 w 413"/>
                <a:gd name="T29" fmla="*/ 0 h 809"/>
                <a:gd name="T30" fmla="*/ 1 w 413"/>
                <a:gd name="T31" fmla="*/ 0 h 809"/>
                <a:gd name="T32" fmla="*/ 1 w 413"/>
                <a:gd name="T33" fmla="*/ 0 h 809"/>
                <a:gd name="T34" fmla="*/ 1 w 413"/>
                <a:gd name="T35" fmla="*/ 0 h 809"/>
                <a:gd name="T36" fmla="*/ 1 w 413"/>
                <a:gd name="T37" fmla="*/ 0 h 809"/>
                <a:gd name="T38" fmla="*/ 1 w 413"/>
                <a:gd name="T39" fmla="*/ 0 h 8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3"/>
                <a:gd name="T61" fmla="*/ 0 h 809"/>
                <a:gd name="T62" fmla="*/ 413 w 413"/>
                <a:gd name="T63" fmla="*/ 809 h 8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3" h="809">
                  <a:moveTo>
                    <a:pt x="363" y="809"/>
                  </a:moveTo>
                  <a:lnTo>
                    <a:pt x="363" y="765"/>
                  </a:lnTo>
                  <a:lnTo>
                    <a:pt x="36" y="781"/>
                  </a:lnTo>
                  <a:lnTo>
                    <a:pt x="32" y="735"/>
                  </a:lnTo>
                  <a:lnTo>
                    <a:pt x="362" y="728"/>
                  </a:lnTo>
                  <a:lnTo>
                    <a:pt x="341" y="109"/>
                  </a:lnTo>
                  <a:lnTo>
                    <a:pt x="6" y="130"/>
                  </a:lnTo>
                  <a:lnTo>
                    <a:pt x="6" y="84"/>
                  </a:lnTo>
                  <a:lnTo>
                    <a:pt x="312" y="78"/>
                  </a:lnTo>
                  <a:lnTo>
                    <a:pt x="305" y="70"/>
                  </a:lnTo>
                  <a:lnTo>
                    <a:pt x="288" y="53"/>
                  </a:lnTo>
                  <a:lnTo>
                    <a:pt x="273" y="36"/>
                  </a:lnTo>
                  <a:lnTo>
                    <a:pt x="266" y="30"/>
                  </a:lnTo>
                  <a:lnTo>
                    <a:pt x="3" y="31"/>
                  </a:lnTo>
                  <a:lnTo>
                    <a:pt x="0" y="0"/>
                  </a:lnTo>
                  <a:lnTo>
                    <a:pt x="278" y="5"/>
                  </a:lnTo>
                  <a:lnTo>
                    <a:pt x="376" y="109"/>
                  </a:lnTo>
                  <a:lnTo>
                    <a:pt x="413" y="805"/>
                  </a:lnTo>
                  <a:lnTo>
                    <a:pt x="363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A66BA8CE-D520-45FE-B9B4-5E90AB1C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3454"/>
              <a:ext cx="183" cy="276"/>
            </a:xfrm>
            <a:custGeom>
              <a:avLst/>
              <a:gdLst>
                <a:gd name="T0" fmla="*/ 0 w 367"/>
                <a:gd name="T1" fmla="*/ 0 h 553"/>
                <a:gd name="T2" fmla="*/ 0 w 367"/>
                <a:gd name="T3" fmla="*/ 0 h 553"/>
                <a:gd name="T4" fmla="*/ 0 w 367"/>
                <a:gd name="T5" fmla="*/ 0 h 553"/>
                <a:gd name="T6" fmla="*/ 0 w 367"/>
                <a:gd name="T7" fmla="*/ 0 h 553"/>
                <a:gd name="T8" fmla="*/ 0 w 367"/>
                <a:gd name="T9" fmla="*/ 0 h 553"/>
                <a:gd name="T10" fmla="*/ 0 w 367"/>
                <a:gd name="T11" fmla="*/ 0 h 553"/>
                <a:gd name="T12" fmla="*/ 0 w 367"/>
                <a:gd name="T13" fmla="*/ 0 h 553"/>
                <a:gd name="T14" fmla="*/ 0 w 367"/>
                <a:gd name="T15" fmla="*/ 0 h 553"/>
                <a:gd name="T16" fmla="*/ 0 w 367"/>
                <a:gd name="T17" fmla="*/ 0 h 553"/>
                <a:gd name="T18" fmla="*/ 0 w 367"/>
                <a:gd name="T19" fmla="*/ 0 h 553"/>
                <a:gd name="T20" fmla="*/ 0 w 367"/>
                <a:gd name="T21" fmla="*/ 0 h 553"/>
                <a:gd name="T22" fmla="*/ 0 w 367"/>
                <a:gd name="T23" fmla="*/ 0 h 553"/>
                <a:gd name="T24" fmla="*/ 0 w 367"/>
                <a:gd name="T25" fmla="*/ 0 h 553"/>
                <a:gd name="T26" fmla="*/ 0 w 367"/>
                <a:gd name="T27" fmla="*/ 0 h 553"/>
                <a:gd name="T28" fmla="*/ 0 w 367"/>
                <a:gd name="T29" fmla="*/ 0 h 553"/>
                <a:gd name="T30" fmla="*/ 0 w 367"/>
                <a:gd name="T31" fmla="*/ 0 h 553"/>
                <a:gd name="T32" fmla="*/ 0 w 367"/>
                <a:gd name="T33" fmla="*/ 0 h 553"/>
                <a:gd name="T34" fmla="*/ 0 w 367"/>
                <a:gd name="T35" fmla="*/ 0 h 553"/>
                <a:gd name="T36" fmla="*/ 0 w 367"/>
                <a:gd name="T37" fmla="*/ 0 h 553"/>
                <a:gd name="T38" fmla="*/ 0 w 367"/>
                <a:gd name="T39" fmla="*/ 0 h 553"/>
                <a:gd name="T40" fmla="*/ 0 w 367"/>
                <a:gd name="T41" fmla="*/ 0 h 553"/>
                <a:gd name="T42" fmla="*/ 0 w 367"/>
                <a:gd name="T43" fmla="*/ 0 h 5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7"/>
                <a:gd name="T67" fmla="*/ 0 h 553"/>
                <a:gd name="T68" fmla="*/ 367 w 367"/>
                <a:gd name="T69" fmla="*/ 553 h 5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7" h="553">
                  <a:moveTo>
                    <a:pt x="29" y="553"/>
                  </a:moveTo>
                  <a:lnTo>
                    <a:pt x="21" y="513"/>
                  </a:lnTo>
                  <a:lnTo>
                    <a:pt x="329" y="500"/>
                  </a:lnTo>
                  <a:lnTo>
                    <a:pt x="311" y="97"/>
                  </a:lnTo>
                  <a:lnTo>
                    <a:pt x="2" y="117"/>
                  </a:lnTo>
                  <a:lnTo>
                    <a:pt x="0" y="80"/>
                  </a:lnTo>
                  <a:lnTo>
                    <a:pt x="293" y="74"/>
                  </a:lnTo>
                  <a:lnTo>
                    <a:pt x="285" y="58"/>
                  </a:lnTo>
                  <a:lnTo>
                    <a:pt x="275" y="45"/>
                  </a:lnTo>
                  <a:lnTo>
                    <a:pt x="250" y="19"/>
                  </a:lnTo>
                  <a:lnTo>
                    <a:pt x="147" y="23"/>
                  </a:lnTo>
                  <a:lnTo>
                    <a:pt x="178" y="3"/>
                  </a:lnTo>
                  <a:lnTo>
                    <a:pt x="270" y="0"/>
                  </a:lnTo>
                  <a:lnTo>
                    <a:pt x="289" y="25"/>
                  </a:lnTo>
                  <a:lnTo>
                    <a:pt x="308" y="51"/>
                  </a:lnTo>
                  <a:lnTo>
                    <a:pt x="329" y="76"/>
                  </a:lnTo>
                  <a:lnTo>
                    <a:pt x="349" y="100"/>
                  </a:lnTo>
                  <a:lnTo>
                    <a:pt x="367" y="548"/>
                  </a:lnTo>
                  <a:lnTo>
                    <a:pt x="336" y="550"/>
                  </a:lnTo>
                  <a:lnTo>
                    <a:pt x="329" y="539"/>
                  </a:lnTo>
                  <a:lnTo>
                    <a:pt x="29" y="5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67B5584-630D-4712-9B49-EAB483C6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495"/>
              <a:ext cx="176" cy="233"/>
            </a:xfrm>
            <a:custGeom>
              <a:avLst/>
              <a:gdLst>
                <a:gd name="T0" fmla="*/ 0 w 354"/>
                <a:gd name="T1" fmla="*/ 1 h 466"/>
                <a:gd name="T2" fmla="*/ 0 w 354"/>
                <a:gd name="T3" fmla="*/ 1 h 466"/>
                <a:gd name="T4" fmla="*/ 0 w 354"/>
                <a:gd name="T5" fmla="*/ 1 h 466"/>
                <a:gd name="T6" fmla="*/ 0 w 354"/>
                <a:gd name="T7" fmla="*/ 1 h 466"/>
                <a:gd name="T8" fmla="*/ 0 w 354"/>
                <a:gd name="T9" fmla="*/ 1 h 466"/>
                <a:gd name="T10" fmla="*/ 0 w 354"/>
                <a:gd name="T11" fmla="*/ 1 h 466"/>
                <a:gd name="T12" fmla="*/ 0 w 354"/>
                <a:gd name="T13" fmla="*/ 1 h 466"/>
                <a:gd name="T14" fmla="*/ 0 w 354"/>
                <a:gd name="T15" fmla="*/ 1 h 466"/>
                <a:gd name="T16" fmla="*/ 0 w 354"/>
                <a:gd name="T17" fmla="*/ 1 h 466"/>
                <a:gd name="T18" fmla="*/ 0 w 354"/>
                <a:gd name="T19" fmla="*/ 1 h 466"/>
                <a:gd name="T20" fmla="*/ 0 w 354"/>
                <a:gd name="T21" fmla="*/ 1 h 466"/>
                <a:gd name="T22" fmla="*/ 0 w 354"/>
                <a:gd name="T23" fmla="*/ 0 h 466"/>
                <a:gd name="T24" fmla="*/ 0 w 354"/>
                <a:gd name="T25" fmla="*/ 1 h 466"/>
                <a:gd name="T26" fmla="*/ 0 w 354"/>
                <a:gd name="T27" fmla="*/ 1 h 466"/>
                <a:gd name="T28" fmla="*/ 0 w 354"/>
                <a:gd name="T29" fmla="*/ 1 h 466"/>
                <a:gd name="T30" fmla="*/ 0 w 354"/>
                <a:gd name="T31" fmla="*/ 1 h 4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4"/>
                <a:gd name="T49" fmla="*/ 0 h 466"/>
                <a:gd name="T50" fmla="*/ 354 w 354"/>
                <a:gd name="T51" fmla="*/ 466 h 4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4" h="466">
                  <a:moveTo>
                    <a:pt x="24" y="466"/>
                  </a:moveTo>
                  <a:lnTo>
                    <a:pt x="15" y="449"/>
                  </a:lnTo>
                  <a:lnTo>
                    <a:pt x="13" y="428"/>
                  </a:lnTo>
                  <a:lnTo>
                    <a:pt x="316" y="415"/>
                  </a:lnTo>
                  <a:lnTo>
                    <a:pt x="314" y="114"/>
                  </a:lnTo>
                  <a:lnTo>
                    <a:pt x="8" y="129"/>
                  </a:lnTo>
                  <a:lnTo>
                    <a:pt x="7" y="94"/>
                  </a:lnTo>
                  <a:lnTo>
                    <a:pt x="262" y="81"/>
                  </a:lnTo>
                  <a:lnTo>
                    <a:pt x="209" y="35"/>
                  </a:lnTo>
                  <a:lnTo>
                    <a:pt x="2" y="45"/>
                  </a:lnTo>
                  <a:lnTo>
                    <a:pt x="0" y="15"/>
                  </a:lnTo>
                  <a:lnTo>
                    <a:pt x="223" y="0"/>
                  </a:lnTo>
                  <a:lnTo>
                    <a:pt x="353" y="103"/>
                  </a:lnTo>
                  <a:lnTo>
                    <a:pt x="354" y="442"/>
                  </a:lnTo>
                  <a:lnTo>
                    <a:pt x="24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0537312C-DA8E-418D-9CAB-6E4B7DF9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917"/>
              <a:ext cx="170" cy="810"/>
            </a:xfrm>
            <a:custGeom>
              <a:avLst/>
              <a:gdLst>
                <a:gd name="T0" fmla="*/ 1 w 339"/>
                <a:gd name="T1" fmla="*/ 1 h 1619"/>
                <a:gd name="T2" fmla="*/ 0 w 339"/>
                <a:gd name="T3" fmla="*/ 1 h 1619"/>
                <a:gd name="T4" fmla="*/ 1 w 339"/>
                <a:gd name="T5" fmla="*/ 1 h 1619"/>
                <a:gd name="T6" fmla="*/ 1 w 339"/>
                <a:gd name="T7" fmla="*/ 1 h 1619"/>
                <a:gd name="T8" fmla="*/ 1 w 339"/>
                <a:gd name="T9" fmla="*/ 1 h 1619"/>
                <a:gd name="T10" fmla="*/ 1 w 339"/>
                <a:gd name="T11" fmla="*/ 1 h 1619"/>
                <a:gd name="T12" fmla="*/ 1 w 339"/>
                <a:gd name="T13" fmla="*/ 1 h 1619"/>
                <a:gd name="T14" fmla="*/ 1 w 339"/>
                <a:gd name="T15" fmla="*/ 1 h 1619"/>
                <a:gd name="T16" fmla="*/ 1 w 339"/>
                <a:gd name="T17" fmla="*/ 1 h 1619"/>
                <a:gd name="T18" fmla="*/ 1 w 339"/>
                <a:gd name="T19" fmla="*/ 1 h 1619"/>
                <a:gd name="T20" fmla="*/ 1 w 339"/>
                <a:gd name="T21" fmla="*/ 0 h 1619"/>
                <a:gd name="T22" fmla="*/ 1 w 339"/>
                <a:gd name="T23" fmla="*/ 1 h 1619"/>
                <a:gd name="T24" fmla="*/ 1 w 339"/>
                <a:gd name="T25" fmla="*/ 1 h 1619"/>
                <a:gd name="T26" fmla="*/ 1 w 339"/>
                <a:gd name="T27" fmla="*/ 1 h 1619"/>
                <a:gd name="T28" fmla="*/ 1 w 339"/>
                <a:gd name="T29" fmla="*/ 1 h 1619"/>
                <a:gd name="T30" fmla="*/ 1 w 339"/>
                <a:gd name="T31" fmla="*/ 1 h 16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619"/>
                <a:gd name="T50" fmla="*/ 339 w 339"/>
                <a:gd name="T51" fmla="*/ 1619 h 16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619">
                  <a:moveTo>
                    <a:pt x="2" y="1615"/>
                  </a:moveTo>
                  <a:lnTo>
                    <a:pt x="0" y="1580"/>
                  </a:lnTo>
                  <a:lnTo>
                    <a:pt x="288" y="1572"/>
                  </a:lnTo>
                  <a:lnTo>
                    <a:pt x="262" y="106"/>
                  </a:lnTo>
                  <a:lnTo>
                    <a:pt x="85" y="108"/>
                  </a:lnTo>
                  <a:lnTo>
                    <a:pt x="83" y="81"/>
                  </a:lnTo>
                  <a:lnTo>
                    <a:pt x="208" y="71"/>
                  </a:lnTo>
                  <a:lnTo>
                    <a:pt x="147" y="26"/>
                  </a:lnTo>
                  <a:lnTo>
                    <a:pt x="86" y="28"/>
                  </a:lnTo>
                  <a:lnTo>
                    <a:pt x="85" y="1"/>
                  </a:lnTo>
                  <a:lnTo>
                    <a:pt x="155" y="0"/>
                  </a:lnTo>
                  <a:lnTo>
                    <a:pt x="301" y="75"/>
                  </a:lnTo>
                  <a:lnTo>
                    <a:pt x="339" y="1619"/>
                  </a:lnTo>
                  <a:lnTo>
                    <a:pt x="180" y="1619"/>
                  </a:lnTo>
                  <a:lnTo>
                    <a:pt x="2" y="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AD657F83-A8A1-441F-9E8C-30EA8E1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3141"/>
              <a:ext cx="214" cy="586"/>
            </a:xfrm>
            <a:custGeom>
              <a:avLst/>
              <a:gdLst>
                <a:gd name="T0" fmla="*/ 0 w 429"/>
                <a:gd name="T1" fmla="*/ 1 h 1170"/>
                <a:gd name="T2" fmla="*/ 0 w 429"/>
                <a:gd name="T3" fmla="*/ 1 h 1170"/>
                <a:gd name="T4" fmla="*/ 0 w 429"/>
                <a:gd name="T5" fmla="*/ 1 h 1170"/>
                <a:gd name="T6" fmla="*/ 0 w 429"/>
                <a:gd name="T7" fmla="*/ 1 h 1170"/>
                <a:gd name="T8" fmla="*/ 0 w 429"/>
                <a:gd name="T9" fmla="*/ 1 h 1170"/>
                <a:gd name="T10" fmla="*/ 0 w 429"/>
                <a:gd name="T11" fmla="*/ 1 h 1170"/>
                <a:gd name="T12" fmla="*/ 0 w 429"/>
                <a:gd name="T13" fmla="*/ 1 h 1170"/>
                <a:gd name="T14" fmla="*/ 0 w 429"/>
                <a:gd name="T15" fmla="*/ 1 h 1170"/>
                <a:gd name="T16" fmla="*/ 0 w 429"/>
                <a:gd name="T17" fmla="*/ 1 h 1170"/>
                <a:gd name="T18" fmla="*/ 0 w 429"/>
                <a:gd name="T19" fmla="*/ 1 h 1170"/>
                <a:gd name="T20" fmla="*/ 0 w 429"/>
                <a:gd name="T21" fmla="*/ 1 h 1170"/>
                <a:gd name="T22" fmla="*/ 0 w 429"/>
                <a:gd name="T23" fmla="*/ 1 h 1170"/>
                <a:gd name="T24" fmla="*/ 0 w 429"/>
                <a:gd name="T25" fmla="*/ 1 h 1170"/>
                <a:gd name="T26" fmla="*/ 0 w 429"/>
                <a:gd name="T27" fmla="*/ 1 h 1170"/>
                <a:gd name="T28" fmla="*/ 0 w 429"/>
                <a:gd name="T29" fmla="*/ 1 h 1170"/>
                <a:gd name="T30" fmla="*/ 0 w 429"/>
                <a:gd name="T31" fmla="*/ 1 h 1170"/>
                <a:gd name="T32" fmla="*/ 0 w 429"/>
                <a:gd name="T33" fmla="*/ 0 h 1170"/>
                <a:gd name="T34" fmla="*/ 0 w 429"/>
                <a:gd name="T35" fmla="*/ 1 h 1170"/>
                <a:gd name="T36" fmla="*/ 0 w 429"/>
                <a:gd name="T37" fmla="*/ 1 h 1170"/>
                <a:gd name="T38" fmla="*/ 0 w 429"/>
                <a:gd name="T39" fmla="*/ 1 h 1170"/>
                <a:gd name="T40" fmla="*/ 0 w 429"/>
                <a:gd name="T41" fmla="*/ 1 h 1170"/>
                <a:gd name="T42" fmla="*/ 0 w 429"/>
                <a:gd name="T43" fmla="*/ 1 h 1170"/>
                <a:gd name="T44" fmla="*/ 0 w 429"/>
                <a:gd name="T45" fmla="*/ 1 h 1170"/>
                <a:gd name="T46" fmla="*/ 0 w 429"/>
                <a:gd name="T47" fmla="*/ 1 h 1170"/>
                <a:gd name="T48" fmla="*/ 0 w 429"/>
                <a:gd name="T49" fmla="*/ 1 h 1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9"/>
                <a:gd name="T76" fmla="*/ 0 h 1170"/>
                <a:gd name="T77" fmla="*/ 429 w 429"/>
                <a:gd name="T78" fmla="*/ 1170 h 1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9" h="1170">
                  <a:moveTo>
                    <a:pt x="21" y="1170"/>
                  </a:moveTo>
                  <a:lnTo>
                    <a:pt x="13" y="1136"/>
                  </a:lnTo>
                  <a:lnTo>
                    <a:pt x="378" y="1123"/>
                  </a:lnTo>
                  <a:lnTo>
                    <a:pt x="372" y="884"/>
                  </a:lnTo>
                  <a:lnTo>
                    <a:pt x="353" y="109"/>
                  </a:lnTo>
                  <a:lnTo>
                    <a:pt x="0" y="137"/>
                  </a:lnTo>
                  <a:lnTo>
                    <a:pt x="1" y="103"/>
                  </a:lnTo>
                  <a:lnTo>
                    <a:pt x="56" y="101"/>
                  </a:lnTo>
                  <a:lnTo>
                    <a:pt x="176" y="94"/>
                  </a:lnTo>
                  <a:lnTo>
                    <a:pt x="295" y="87"/>
                  </a:lnTo>
                  <a:lnTo>
                    <a:pt x="348" y="83"/>
                  </a:lnTo>
                  <a:lnTo>
                    <a:pt x="339" y="71"/>
                  </a:lnTo>
                  <a:lnTo>
                    <a:pt x="318" y="53"/>
                  </a:lnTo>
                  <a:lnTo>
                    <a:pt x="298" y="35"/>
                  </a:lnTo>
                  <a:lnTo>
                    <a:pt x="290" y="28"/>
                  </a:lnTo>
                  <a:lnTo>
                    <a:pt x="285" y="27"/>
                  </a:lnTo>
                  <a:lnTo>
                    <a:pt x="299" y="0"/>
                  </a:lnTo>
                  <a:lnTo>
                    <a:pt x="318" y="19"/>
                  </a:lnTo>
                  <a:lnTo>
                    <a:pt x="346" y="46"/>
                  </a:lnTo>
                  <a:lnTo>
                    <a:pt x="372" y="72"/>
                  </a:lnTo>
                  <a:lnTo>
                    <a:pt x="391" y="87"/>
                  </a:lnTo>
                  <a:lnTo>
                    <a:pt x="418" y="1096"/>
                  </a:lnTo>
                  <a:lnTo>
                    <a:pt x="429" y="1149"/>
                  </a:lnTo>
                  <a:lnTo>
                    <a:pt x="21" y="1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1FFBAE5-738C-4536-B8E6-654A6197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385"/>
              <a:ext cx="81" cy="341"/>
            </a:xfrm>
            <a:custGeom>
              <a:avLst/>
              <a:gdLst>
                <a:gd name="T0" fmla="*/ 0 w 163"/>
                <a:gd name="T1" fmla="*/ 1 h 682"/>
                <a:gd name="T2" fmla="*/ 0 w 163"/>
                <a:gd name="T3" fmla="*/ 0 h 682"/>
                <a:gd name="T4" fmla="*/ 0 w 163"/>
                <a:gd name="T5" fmla="*/ 0 h 682"/>
                <a:gd name="T6" fmla="*/ 0 w 163"/>
                <a:gd name="T7" fmla="*/ 1 h 682"/>
                <a:gd name="T8" fmla="*/ 0 w 163"/>
                <a:gd name="T9" fmla="*/ 1 h 682"/>
                <a:gd name="T10" fmla="*/ 0 w 163"/>
                <a:gd name="T11" fmla="*/ 1 h 682"/>
                <a:gd name="T12" fmla="*/ 0 w 163"/>
                <a:gd name="T13" fmla="*/ 1 h 682"/>
                <a:gd name="T14" fmla="*/ 0 w 163"/>
                <a:gd name="T15" fmla="*/ 1 h 682"/>
                <a:gd name="T16" fmla="*/ 0 w 163"/>
                <a:gd name="T17" fmla="*/ 1 h 682"/>
                <a:gd name="T18" fmla="*/ 0 w 163"/>
                <a:gd name="T19" fmla="*/ 1 h 682"/>
                <a:gd name="T20" fmla="*/ 0 w 163"/>
                <a:gd name="T21" fmla="*/ 1 h 682"/>
                <a:gd name="T22" fmla="*/ 0 w 163"/>
                <a:gd name="T23" fmla="*/ 1 h 682"/>
                <a:gd name="T24" fmla="*/ 0 w 163"/>
                <a:gd name="T25" fmla="*/ 1 h 682"/>
                <a:gd name="T26" fmla="*/ 0 w 163"/>
                <a:gd name="T27" fmla="*/ 1 h 682"/>
                <a:gd name="T28" fmla="*/ 0 w 163"/>
                <a:gd name="T29" fmla="*/ 1 h 682"/>
                <a:gd name="T30" fmla="*/ 0 w 163"/>
                <a:gd name="T31" fmla="*/ 1 h 682"/>
                <a:gd name="T32" fmla="*/ 0 w 163"/>
                <a:gd name="T33" fmla="*/ 1 h 682"/>
                <a:gd name="T34" fmla="*/ 0 w 163"/>
                <a:gd name="T35" fmla="*/ 1 h 682"/>
                <a:gd name="T36" fmla="*/ 0 w 163"/>
                <a:gd name="T37" fmla="*/ 1 h 682"/>
                <a:gd name="T38" fmla="*/ 0 w 163"/>
                <a:gd name="T39" fmla="*/ 1 h 6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"/>
                <a:gd name="T61" fmla="*/ 0 h 682"/>
                <a:gd name="T62" fmla="*/ 163 w 163"/>
                <a:gd name="T63" fmla="*/ 682 h 6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" h="682">
                  <a:moveTo>
                    <a:pt x="14" y="577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1" y="565"/>
                  </a:lnTo>
                  <a:lnTo>
                    <a:pt x="123" y="625"/>
                  </a:lnTo>
                  <a:lnTo>
                    <a:pt x="108" y="5"/>
                  </a:lnTo>
                  <a:lnTo>
                    <a:pt x="120" y="2"/>
                  </a:lnTo>
                  <a:lnTo>
                    <a:pt x="133" y="6"/>
                  </a:lnTo>
                  <a:lnTo>
                    <a:pt x="163" y="678"/>
                  </a:lnTo>
                  <a:lnTo>
                    <a:pt x="158" y="682"/>
                  </a:lnTo>
                  <a:lnTo>
                    <a:pt x="151" y="682"/>
                  </a:lnTo>
                  <a:lnTo>
                    <a:pt x="133" y="675"/>
                  </a:lnTo>
                  <a:lnTo>
                    <a:pt x="123" y="669"/>
                  </a:lnTo>
                  <a:lnTo>
                    <a:pt x="111" y="661"/>
                  </a:lnTo>
                  <a:lnTo>
                    <a:pt x="86" y="642"/>
                  </a:lnTo>
                  <a:lnTo>
                    <a:pt x="62" y="621"/>
                  </a:lnTo>
                  <a:lnTo>
                    <a:pt x="41" y="601"/>
                  </a:lnTo>
                  <a:lnTo>
                    <a:pt x="24" y="585"/>
                  </a:lnTo>
                  <a:lnTo>
                    <a:pt x="1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C10BA2B-7607-4D82-B42E-06EE352F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" y="3207"/>
              <a:ext cx="174" cy="510"/>
            </a:xfrm>
            <a:custGeom>
              <a:avLst/>
              <a:gdLst>
                <a:gd name="T0" fmla="*/ 1 w 348"/>
                <a:gd name="T1" fmla="*/ 1 h 1020"/>
                <a:gd name="T2" fmla="*/ 0 w 348"/>
                <a:gd name="T3" fmla="*/ 1 h 1020"/>
                <a:gd name="T4" fmla="*/ 1 w 348"/>
                <a:gd name="T5" fmla="*/ 1 h 1020"/>
                <a:gd name="T6" fmla="*/ 1 w 348"/>
                <a:gd name="T7" fmla="*/ 1 h 1020"/>
                <a:gd name="T8" fmla="*/ 1 w 348"/>
                <a:gd name="T9" fmla="*/ 1 h 1020"/>
                <a:gd name="T10" fmla="*/ 1 w 348"/>
                <a:gd name="T11" fmla="*/ 1 h 1020"/>
                <a:gd name="T12" fmla="*/ 1 w 348"/>
                <a:gd name="T13" fmla="*/ 1 h 1020"/>
                <a:gd name="T14" fmla="*/ 1 w 348"/>
                <a:gd name="T15" fmla="*/ 1 h 1020"/>
                <a:gd name="T16" fmla="*/ 1 w 348"/>
                <a:gd name="T17" fmla="*/ 1 h 1020"/>
                <a:gd name="T18" fmla="*/ 1 w 348"/>
                <a:gd name="T19" fmla="*/ 1 h 1020"/>
                <a:gd name="T20" fmla="*/ 1 w 348"/>
                <a:gd name="T21" fmla="*/ 1 h 1020"/>
                <a:gd name="T22" fmla="*/ 1 w 348"/>
                <a:gd name="T23" fmla="*/ 1 h 1020"/>
                <a:gd name="T24" fmla="*/ 1 w 348"/>
                <a:gd name="T25" fmla="*/ 0 h 1020"/>
                <a:gd name="T26" fmla="*/ 1 w 348"/>
                <a:gd name="T27" fmla="*/ 1 h 1020"/>
                <a:gd name="T28" fmla="*/ 1 w 348"/>
                <a:gd name="T29" fmla="*/ 1 h 1020"/>
                <a:gd name="T30" fmla="*/ 1 w 348"/>
                <a:gd name="T31" fmla="*/ 1 h 1020"/>
                <a:gd name="T32" fmla="*/ 1 w 348"/>
                <a:gd name="T33" fmla="*/ 1 h 10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8"/>
                <a:gd name="T52" fmla="*/ 0 h 1020"/>
                <a:gd name="T53" fmla="*/ 348 w 348"/>
                <a:gd name="T54" fmla="*/ 1020 h 10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8" h="1020">
                  <a:moveTo>
                    <a:pt x="3" y="1020"/>
                  </a:moveTo>
                  <a:lnTo>
                    <a:pt x="0" y="994"/>
                  </a:lnTo>
                  <a:lnTo>
                    <a:pt x="154" y="990"/>
                  </a:lnTo>
                  <a:lnTo>
                    <a:pt x="309" y="985"/>
                  </a:lnTo>
                  <a:lnTo>
                    <a:pt x="279" y="97"/>
                  </a:lnTo>
                  <a:lnTo>
                    <a:pt x="110" y="111"/>
                  </a:lnTo>
                  <a:lnTo>
                    <a:pt x="107" y="84"/>
                  </a:lnTo>
                  <a:lnTo>
                    <a:pt x="180" y="77"/>
                  </a:lnTo>
                  <a:lnTo>
                    <a:pt x="240" y="72"/>
                  </a:lnTo>
                  <a:lnTo>
                    <a:pt x="174" y="18"/>
                  </a:lnTo>
                  <a:lnTo>
                    <a:pt x="63" y="24"/>
                  </a:lnTo>
                  <a:lnTo>
                    <a:pt x="60" y="6"/>
                  </a:lnTo>
                  <a:lnTo>
                    <a:pt x="205" y="0"/>
                  </a:lnTo>
                  <a:lnTo>
                    <a:pt x="312" y="72"/>
                  </a:lnTo>
                  <a:lnTo>
                    <a:pt x="348" y="1016"/>
                  </a:lnTo>
                  <a:lnTo>
                    <a:pt x="3" y="10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0860A5A-6141-46AD-A0AD-2EC7C576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" y="3209"/>
              <a:ext cx="114" cy="351"/>
            </a:xfrm>
            <a:custGeom>
              <a:avLst/>
              <a:gdLst>
                <a:gd name="T0" fmla="*/ 1 w 227"/>
                <a:gd name="T1" fmla="*/ 0 h 703"/>
                <a:gd name="T2" fmla="*/ 1 w 227"/>
                <a:gd name="T3" fmla="*/ 0 h 703"/>
                <a:gd name="T4" fmla="*/ 1 w 227"/>
                <a:gd name="T5" fmla="*/ 0 h 703"/>
                <a:gd name="T6" fmla="*/ 1 w 227"/>
                <a:gd name="T7" fmla="*/ 0 h 703"/>
                <a:gd name="T8" fmla="*/ 1 w 227"/>
                <a:gd name="T9" fmla="*/ 0 h 703"/>
                <a:gd name="T10" fmla="*/ 1 w 227"/>
                <a:gd name="T11" fmla="*/ 0 h 703"/>
                <a:gd name="T12" fmla="*/ 0 w 227"/>
                <a:gd name="T13" fmla="*/ 0 h 703"/>
                <a:gd name="T14" fmla="*/ 1 w 227"/>
                <a:gd name="T15" fmla="*/ 0 h 703"/>
                <a:gd name="T16" fmla="*/ 1 w 227"/>
                <a:gd name="T17" fmla="*/ 0 h 703"/>
                <a:gd name="T18" fmla="*/ 1 w 227"/>
                <a:gd name="T19" fmla="*/ 0 h 703"/>
                <a:gd name="T20" fmla="*/ 1 w 227"/>
                <a:gd name="T21" fmla="*/ 0 h 703"/>
                <a:gd name="T22" fmla="*/ 1 w 227"/>
                <a:gd name="T23" fmla="*/ 0 h 703"/>
                <a:gd name="T24" fmla="*/ 1 w 227"/>
                <a:gd name="T25" fmla="*/ 0 h 703"/>
                <a:gd name="T26" fmla="*/ 1 w 227"/>
                <a:gd name="T27" fmla="*/ 0 h 703"/>
                <a:gd name="T28" fmla="*/ 1 w 227"/>
                <a:gd name="T29" fmla="*/ 0 h 703"/>
                <a:gd name="T30" fmla="*/ 1 w 227"/>
                <a:gd name="T31" fmla="*/ 0 h 703"/>
                <a:gd name="T32" fmla="*/ 1 w 227"/>
                <a:gd name="T33" fmla="*/ 0 h 703"/>
                <a:gd name="T34" fmla="*/ 1 w 227"/>
                <a:gd name="T35" fmla="*/ 0 h 703"/>
                <a:gd name="T36" fmla="*/ 1 w 227"/>
                <a:gd name="T37" fmla="*/ 0 h 703"/>
                <a:gd name="T38" fmla="*/ 1 w 227"/>
                <a:gd name="T39" fmla="*/ 0 h 7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7"/>
                <a:gd name="T61" fmla="*/ 0 h 703"/>
                <a:gd name="T62" fmla="*/ 227 w 227"/>
                <a:gd name="T63" fmla="*/ 703 h 7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7" h="703">
                  <a:moveTo>
                    <a:pt x="89" y="690"/>
                  </a:moveTo>
                  <a:lnTo>
                    <a:pt x="77" y="87"/>
                  </a:lnTo>
                  <a:lnTo>
                    <a:pt x="38" y="52"/>
                  </a:lnTo>
                  <a:lnTo>
                    <a:pt x="38" y="635"/>
                  </a:lnTo>
                  <a:lnTo>
                    <a:pt x="27" y="631"/>
                  </a:lnTo>
                  <a:lnTo>
                    <a:pt x="16" y="624"/>
                  </a:lnTo>
                  <a:lnTo>
                    <a:pt x="0" y="605"/>
                  </a:lnTo>
                  <a:lnTo>
                    <a:pt x="11" y="7"/>
                  </a:lnTo>
                  <a:lnTo>
                    <a:pt x="178" y="0"/>
                  </a:lnTo>
                  <a:lnTo>
                    <a:pt x="182" y="20"/>
                  </a:lnTo>
                  <a:lnTo>
                    <a:pt x="44" y="25"/>
                  </a:lnTo>
                  <a:lnTo>
                    <a:pt x="112" y="86"/>
                  </a:lnTo>
                  <a:lnTo>
                    <a:pt x="225" y="78"/>
                  </a:lnTo>
                  <a:lnTo>
                    <a:pt x="227" y="105"/>
                  </a:lnTo>
                  <a:lnTo>
                    <a:pt x="112" y="116"/>
                  </a:lnTo>
                  <a:lnTo>
                    <a:pt x="110" y="257"/>
                  </a:lnTo>
                  <a:lnTo>
                    <a:pt x="112" y="408"/>
                  </a:lnTo>
                  <a:lnTo>
                    <a:pt x="119" y="703"/>
                  </a:lnTo>
                  <a:lnTo>
                    <a:pt x="89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E2F2E3D-17FE-4177-AD68-FEACA7EA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887"/>
              <a:ext cx="264" cy="594"/>
            </a:xfrm>
            <a:custGeom>
              <a:avLst/>
              <a:gdLst>
                <a:gd name="T0" fmla="*/ 0 w 530"/>
                <a:gd name="T1" fmla="*/ 1 h 1188"/>
                <a:gd name="T2" fmla="*/ 0 w 530"/>
                <a:gd name="T3" fmla="*/ 1 h 1188"/>
                <a:gd name="T4" fmla="*/ 0 w 530"/>
                <a:gd name="T5" fmla="*/ 1 h 1188"/>
                <a:gd name="T6" fmla="*/ 0 w 530"/>
                <a:gd name="T7" fmla="*/ 1 h 1188"/>
                <a:gd name="T8" fmla="*/ 0 w 530"/>
                <a:gd name="T9" fmla="*/ 1 h 1188"/>
                <a:gd name="T10" fmla="*/ 0 w 530"/>
                <a:gd name="T11" fmla="*/ 1 h 1188"/>
                <a:gd name="T12" fmla="*/ 0 w 530"/>
                <a:gd name="T13" fmla="*/ 1 h 1188"/>
                <a:gd name="T14" fmla="*/ 0 w 530"/>
                <a:gd name="T15" fmla="*/ 1 h 1188"/>
                <a:gd name="T16" fmla="*/ 0 w 530"/>
                <a:gd name="T17" fmla="*/ 1 h 1188"/>
                <a:gd name="T18" fmla="*/ 0 w 530"/>
                <a:gd name="T19" fmla="*/ 1 h 1188"/>
                <a:gd name="T20" fmla="*/ 0 w 530"/>
                <a:gd name="T21" fmla="*/ 1 h 1188"/>
                <a:gd name="T22" fmla="*/ 0 w 530"/>
                <a:gd name="T23" fmla="*/ 1 h 1188"/>
                <a:gd name="T24" fmla="*/ 0 w 530"/>
                <a:gd name="T25" fmla="*/ 1 h 1188"/>
                <a:gd name="T26" fmla="*/ 0 w 530"/>
                <a:gd name="T27" fmla="*/ 1 h 1188"/>
                <a:gd name="T28" fmla="*/ 0 w 530"/>
                <a:gd name="T29" fmla="*/ 1 h 1188"/>
                <a:gd name="T30" fmla="*/ 0 w 530"/>
                <a:gd name="T31" fmla="*/ 1 h 1188"/>
                <a:gd name="T32" fmla="*/ 0 w 530"/>
                <a:gd name="T33" fmla="*/ 1 h 1188"/>
                <a:gd name="T34" fmla="*/ 0 w 530"/>
                <a:gd name="T35" fmla="*/ 1 h 1188"/>
                <a:gd name="T36" fmla="*/ 0 w 530"/>
                <a:gd name="T37" fmla="*/ 1 h 1188"/>
                <a:gd name="T38" fmla="*/ 0 w 530"/>
                <a:gd name="T39" fmla="*/ 1 h 1188"/>
                <a:gd name="T40" fmla="*/ 0 w 530"/>
                <a:gd name="T41" fmla="*/ 1 h 1188"/>
                <a:gd name="T42" fmla="*/ 0 w 530"/>
                <a:gd name="T43" fmla="*/ 1 h 1188"/>
                <a:gd name="T44" fmla="*/ 0 w 530"/>
                <a:gd name="T45" fmla="*/ 1 h 1188"/>
                <a:gd name="T46" fmla="*/ 0 w 530"/>
                <a:gd name="T47" fmla="*/ 1 h 1188"/>
                <a:gd name="T48" fmla="*/ 0 w 530"/>
                <a:gd name="T49" fmla="*/ 1 h 1188"/>
                <a:gd name="T50" fmla="*/ 0 w 530"/>
                <a:gd name="T51" fmla="*/ 1 h 1188"/>
                <a:gd name="T52" fmla="*/ 0 w 530"/>
                <a:gd name="T53" fmla="*/ 1 h 1188"/>
                <a:gd name="T54" fmla="*/ 0 w 530"/>
                <a:gd name="T55" fmla="*/ 1 h 1188"/>
                <a:gd name="T56" fmla="*/ 0 w 530"/>
                <a:gd name="T57" fmla="*/ 1 h 1188"/>
                <a:gd name="T58" fmla="*/ 0 w 530"/>
                <a:gd name="T59" fmla="*/ 0 h 1188"/>
                <a:gd name="T60" fmla="*/ 0 w 530"/>
                <a:gd name="T61" fmla="*/ 1 h 1188"/>
                <a:gd name="T62" fmla="*/ 0 w 530"/>
                <a:gd name="T63" fmla="*/ 1 h 1188"/>
                <a:gd name="T64" fmla="*/ 0 w 530"/>
                <a:gd name="T65" fmla="*/ 1 h 1188"/>
                <a:gd name="T66" fmla="*/ 0 w 530"/>
                <a:gd name="T67" fmla="*/ 1 h 1188"/>
                <a:gd name="T68" fmla="*/ 0 w 530"/>
                <a:gd name="T69" fmla="*/ 1 h 1188"/>
                <a:gd name="T70" fmla="*/ 0 w 530"/>
                <a:gd name="T71" fmla="*/ 1 h 1188"/>
                <a:gd name="T72" fmla="*/ 0 w 530"/>
                <a:gd name="T73" fmla="*/ 1 h 1188"/>
                <a:gd name="T74" fmla="*/ 0 w 530"/>
                <a:gd name="T75" fmla="*/ 1 h 1188"/>
                <a:gd name="T76" fmla="*/ 0 w 530"/>
                <a:gd name="T77" fmla="*/ 1 h 1188"/>
                <a:gd name="T78" fmla="*/ 0 w 530"/>
                <a:gd name="T79" fmla="*/ 1 h 1188"/>
                <a:gd name="T80" fmla="*/ 0 w 530"/>
                <a:gd name="T81" fmla="*/ 1 h 1188"/>
                <a:gd name="T82" fmla="*/ 0 w 530"/>
                <a:gd name="T83" fmla="*/ 1 h 1188"/>
                <a:gd name="T84" fmla="*/ 0 w 530"/>
                <a:gd name="T85" fmla="*/ 1 h 1188"/>
                <a:gd name="T86" fmla="*/ 0 w 530"/>
                <a:gd name="T87" fmla="*/ 1 h 1188"/>
                <a:gd name="T88" fmla="*/ 0 w 530"/>
                <a:gd name="T89" fmla="*/ 1 h 1188"/>
                <a:gd name="T90" fmla="*/ 0 w 530"/>
                <a:gd name="T91" fmla="*/ 1 h 11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0"/>
                <a:gd name="T139" fmla="*/ 0 h 1188"/>
                <a:gd name="T140" fmla="*/ 530 w 530"/>
                <a:gd name="T141" fmla="*/ 1188 h 11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0" h="1188">
                  <a:moveTo>
                    <a:pt x="126" y="1188"/>
                  </a:moveTo>
                  <a:lnTo>
                    <a:pt x="152" y="1124"/>
                  </a:lnTo>
                  <a:lnTo>
                    <a:pt x="154" y="1051"/>
                  </a:lnTo>
                  <a:lnTo>
                    <a:pt x="150" y="1012"/>
                  </a:lnTo>
                  <a:lnTo>
                    <a:pt x="141" y="974"/>
                  </a:lnTo>
                  <a:lnTo>
                    <a:pt x="132" y="933"/>
                  </a:lnTo>
                  <a:lnTo>
                    <a:pt x="119" y="893"/>
                  </a:lnTo>
                  <a:lnTo>
                    <a:pt x="104" y="853"/>
                  </a:lnTo>
                  <a:lnTo>
                    <a:pt x="89" y="813"/>
                  </a:lnTo>
                  <a:lnTo>
                    <a:pt x="73" y="773"/>
                  </a:lnTo>
                  <a:lnTo>
                    <a:pt x="57" y="734"/>
                  </a:lnTo>
                  <a:lnTo>
                    <a:pt x="43" y="695"/>
                  </a:lnTo>
                  <a:lnTo>
                    <a:pt x="30" y="659"/>
                  </a:lnTo>
                  <a:lnTo>
                    <a:pt x="18" y="624"/>
                  </a:lnTo>
                  <a:lnTo>
                    <a:pt x="9" y="592"/>
                  </a:lnTo>
                  <a:lnTo>
                    <a:pt x="0" y="528"/>
                  </a:lnTo>
                  <a:lnTo>
                    <a:pt x="0" y="496"/>
                  </a:lnTo>
                  <a:lnTo>
                    <a:pt x="1" y="465"/>
                  </a:lnTo>
                  <a:lnTo>
                    <a:pt x="8" y="400"/>
                  </a:lnTo>
                  <a:lnTo>
                    <a:pt x="14" y="369"/>
                  </a:lnTo>
                  <a:lnTo>
                    <a:pt x="22" y="337"/>
                  </a:lnTo>
                  <a:lnTo>
                    <a:pt x="30" y="306"/>
                  </a:lnTo>
                  <a:lnTo>
                    <a:pt x="40" y="273"/>
                  </a:lnTo>
                  <a:lnTo>
                    <a:pt x="49" y="242"/>
                  </a:lnTo>
                  <a:lnTo>
                    <a:pt x="60" y="210"/>
                  </a:lnTo>
                  <a:lnTo>
                    <a:pt x="71" y="179"/>
                  </a:lnTo>
                  <a:lnTo>
                    <a:pt x="82" y="148"/>
                  </a:lnTo>
                  <a:lnTo>
                    <a:pt x="92" y="118"/>
                  </a:lnTo>
                  <a:lnTo>
                    <a:pt x="102" y="87"/>
                  </a:lnTo>
                  <a:lnTo>
                    <a:pt x="135" y="96"/>
                  </a:lnTo>
                  <a:lnTo>
                    <a:pt x="130" y="122"/>
                  </a:lnTo>
                  <a:lnTo>
                    <a:pt x="123" y="149"/>
                  </a:lnTo>
                  <a:lnTo>
                    <a:pt x="115" y="177"/>
                  </a:lnTo>
                  <a:lnTo>
                    <a:pt x="105" y="207"/>
                  </a:lnTo>
                  <a:lnTo>
                    <a:pt x="96" y="237"/>
                  </a:lnTo>
                  <a:lnTo>
                    <a:pt x="85" y="267"/>
                  </a:lnTo>
                  <a:lnTo>
                    <a:pt x="75" y="297"/>
                  </a:lnTo>
                  <a:lnTo>
                    <a:pt x="63" y="328"/>
                  </a:lnTo>
                  <a:lnTo>
                    <a:pt x="54" y="359"/>
                  </a:lnTo>
                  <a:lnTo>
                    <a:pt x="47" y="388"/>
                  </a:lnTo>
                  <a:lnTo>
                    <a:pt x="34" y="449"/>
                  </a:lnTo>
                  <a:lnTo>
                    <a:pt x="29" y="509"/>
                  </a:lnTo>
                  <a:lnTo>
                    <a:pt x="36" y="565"/>
                  </a:lnTo>
                  <a:lnTo>
                    <a:pt x="44" y="594"/>
                  </a:lnTo>
                  <a:lnTo>
                    <a:pt x="53" y="628"/>
                  </a:lnTo>
                  <a:lnTo>
                    <a:pt x="66" y="663"/>
                  </a:lnTo>
                  <a:lnTo>
                    <a:pt x="79" y="699"/>
                  </a:lnTo>
                  <a:lnTo>
                    <a:pt x="95" y="738"/>
                  </a:lnTo>
                  <a:lnTo>
                    <a:pt x="110" y="777"/>
                  </a:lnTo>
                  <a:lnTo>
                    <a:pt x="126" y="816"/>
                  </a:lnTo>
                  <a:lnTo>
                    <a:pt x="140" y="856"/>
                  </a:lnTo>
                  <a:lnTo>
                    <a:pt x="154" y="895"/>
                  </a:lnTo>
                  <a:lnTo>
                    <a:pt x="166" y="933"/>
                  </a:lnTo>
                  <a:lnTo>
                    <a:pt x="184" y="1009"/>
                  </a:lnTo>
                  <a:lnTo>
                    <a:pt x="189" y="1077"/>
                  </a:lnTo>
                  <a:lnTo>
                    <a:pt x="185" y="1108"/>
                  </a:lnTo>
                  <a:lnTo>
                    <a:pt x="177" y="1137"/>
                  </a:lnTo>
                  <a:lnTo>
                    <a:pt x="185" y="1130"/>
                  </a:lnTo>
                  <a:lnTo>
                    <a:pt x="194" y="1125"/>
                  </a:lnTo>
                  <a:lnTo>
                    <a:pt x="210" y="1113"/>
                  </a:lnTo>
                  <a:lnTo>
                    <a:pt x="237" y="1086"/>
                  </a:lnTo>
                  <a:lnTo>
                    <a:pt x="258" y="1055"/>
                  </a:lnTo>
                  <a:lnTo>
                    <a:pt x="273" y="1021"/>
                  </a:lnTo>
                  <a:lnTo>
                    <a:pt x="287" y="949"/>
                  </a:lnTo>
                  <a:lnTo>
                    <a:pt x="287" y="911"/>
                  </a:lnTo>
                  <a:lnTo>
                    <a:pt x="280" y="874"/>
                  </a:lnTo>
                  <a:lnTo>
                    <a:pt x="271" y="845"/>
                  </a:lnTo>
                  <a:lnTo>
                    <a:pt x="263" y="817"/>
                  </a:lnTo>
                  <a:lnTo>
                    <a:pt x="250" y="764"/>
                  </a:lnTo>
                  <a:lnTo>
                    <a:pt x="243" y="660"/>
                  </a:lnTo>
                  <a:lnTo>
                    <a:pt x="247" y="610"/>
                  </a:lnTo>
                  <a:lnTo>
                    <a:pt x="255" y="557"/>
                  </a:lnTo>
                  <a:lnTo>
                    <a:pt x="269" y="502"/>
                  </a:lnTo>
                  <a:lnTo>
                    <a:pt x="277" y="474"/>
                  </a:lnTo>
                  <a:lnTo>
                    <a:pt x="287" y="444"/>
                  </a:lnTo>
                  <a:lnTo>
                    <a:pt x="298" y="416"/>
                  </a:lnTo>
                  <a:lnTo>
                    <a:pt x="303" y="401"/>
                  </a:lnTo>
                  <a:lnTo>
                    <a:pt x="309" y="388"/>
                  </a:lnTo>
                  <a:lnTo>
                    <a:pt x="324" y="361"/>
                  </a:lnTo>
                  <a:lnTo>
                    <a:pt x="339" y="334"/>
                  </a:lnTo>
                  <a:lnTo>
                    <a:pt x="355" y="307"/>
                  </a:lnTo>
                  <a:lnTo>
                    <a:pt x="370" y="280"/>
                  </a:lnTo>
                  <a:lnTo>
                    <a:pt x="388" y="253"/>
                  </a:lnTo>
                  <a:lnTo>
                    <a:pt x="404" y="225"/>
                  </a:lnTo>
                  <a:lnTo>
                    <a:pt x="421" y="198"/>
                  </a:lnTo>
                  <a:lnTo>
                    <a:pt x="436" y="171"/>
                  </a:lnTo>
                  <a:lnTo>
                    <a:pt x="451" y="144"/>
                  </a:lnTo>
                  <a:lnTo>
                    <a:pt x="464" y="115"/>
                  </a:lnTo>
                  <a:lnTo>
                    <a:pt x="486" y="58"/>
                  </a:lnTo>
                  <a:lnTo>
                    <a:pt x="498" y="0"/>
                  </a:lnTo>
                  <a:lnTo>
                    <a:pt x="514" y="4"/>
                  </a:lnTo>
                  <a:lnTo>
                    <a:pt x="530" y="8"/>
                  </a:lnTo>
                  <a:lnTo>
                    <a:pt x="522" y="43"/>
                  </a:lnTo>
                  <a:lnTo>
                    <a:pt x="513" y="76"/>
                  </a:lnTo>
                  <a:lnTo>
                    <a:pt x="501" y="108"/>
                  </a:lnTo>
                  <a:lnTo>
                    <a:pt x="488" y="139"/>
                  </a:lnTo>
                  <a:lnTo>
                    <a:pt x="482" y="154"/>
                  </a:lnTo>
                  <a:lnTo>
                    <a:pt x="474" y="168"/>
                  </a:lnTo>
                  <a:lnTo>
                    <a:pt x="465" y="184"/>
                  </a:lnTo>
                  <a:lnTo>
                    <a:pt x="457" y="199"/>
                  </a:lnTo>
                  <a:lnTo>
                    <a:pt x="448" y="215"/>
                  </a:lnTo>
                  <a:lnTo>
                    <a:pt x="438" y="229"/>
                  </a:lnTo>
                  <a:lnTo>
                    <a:pt x="427" y="245"/>
                  </a:lnTo>
                  <a:lnTo>
                    <a:pt x="417" y="260"/>
                  </a:lnTo>
                  <a:lnTo>
                    <a:pt x="407" y="276"/>
                  </a:lnTo>
                  <a:lnTo>
                    <a:pt x="396" y="291"/>
                  </a:lnTo>
                  <a:lnTo>
                    <a:pt x="386" y="307"/>
                  </a:lnTo>
                  <a:lnTo>
                    <a:pt x="377" y="324"/>
                  </a:lnTo>
                  <a:lnTo>
                    <a:pt x="368" y="341"/>
                  </a:lnTo>
                  <a:lnTo>
                    <a:pt x="359" y="357"/>
                  </a:lnTo>
                  <a:lnTo>
                    <a:pt x="350" y="374"/>
                  </a:lnTo>
                  <a:lnTo>
                    <a:pt x="342" y="391"/>
                  </a:lnTo>
                  <a:lnTo>
                    <a:pt x="328" y="426"/>
                  </a:lnTo>
                  <a:lnTo>
                    <a:pt x="315" y="461"/>
                  </a:lnTo>
                  <a:lnTo>
                    <a:pt x="303" y="497"/>
                  </a:lnTo>
                  <a:lnTo>
                    <a:pt x="294" y="533"/>
                  </a:lnTo>
                  <a:lnTo>
                    <a:pt x="281" y="607"/>
                  </a:lnTo>
                  <a:lnTo>
                    <a:pt x="277" y="681"/>
                  </a:lnTo>
                  <a:lnTo>
                    <a:pt x="282" y="755"/>
                  </a:lnTo>
                  <a:lnTo>
                    <a:pt x="289" y="791"/>
                  </a:lnTo>
                  <a:lnTo>
                    <a:pt x="299" y="826"/>
                  </a:lnTo>
                  <a:lnTo>
                    <a:pt x="313" y="910"/>
                  </a:lnTo>
                  <a:lnTo>
                    <a:pt x="312" y="958"/>
                  </a:lnTo>
                  <a:lnTo>
                    <a:pt x="303" y="1007"/>
                  </a:lnTo>
                  <a:lnTo>
                    <a:pt x="294" y="1032"/>
                  </a:lnTo>
                  <a:lnTo>
                    <a:pt x="282" y="1056"/>
                  </a:lnTo>
                  <a:lnTo>
                    <a:pt x="265" y="1081"/>
                  </a:lnTo>
                  <a:lnTo>
                    <a:pt x="247" y="1106"/>
                  </a:lnTo>
                  <a:lnTo>
                    <a:pt x="224" y="1128"/>
                  </a:lnTo>
                  <a:lnTo>
                    <a:pt x="196" y="1150"/>
                  </a:lnTo>
                  <a:lnTo>
                    <a:pt x="188" y="1155"/>
                  </a:lnTo>
                  <a:lnTo>
                    <a:pt x="180" y="1160"/>
                  </a:lnTo>
                  <a:lnTo>
                    <a:pt x="172" y="1165"/>
                  </a:lnTo>
                  <a:lnTo>
                    <a:pt x="163" y="1170"/>
                  </a:lnTo>
                  <a:lnTo>
                    <a:pt x="154" y="1174"/>
                  </a:lnTo>
                  <a:lnTo>
                    <a:pt x="145" y="1181"/>
                  </a:lnTo>
                  <a:lnTo>
                    <a:pt x="136" y="1185"/>
                  </a:lnTo>
                  <a:lnTo>
                    <a:pt x="126" y="1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73059503-9737-456D-8535-6076DDC1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267"/>
              <a:ext cx="1147" cy="1196"/>
            </a:xfrm>
            <a:custGeom>
              <a:avLst/>
              <a:gdLst>
                <a:gd name="T0" fmla="*/ 1 w 2294"/>
                <a:gd name="T1" fmla="*/ 1 h 2392"/>
                <a:gd name="T2" fmla="*/ 1 w 2294"/>
                <a:gd name="T3" fmla="*/ 1 h 2392"/>
                <a:gd name="T4" fmla="*/ 1 w 2294"/>
                <a:gd name="T5" fmla="*/ 1 h 2392"/>
                <a:gd name="T6" fmla="*/ 1 w 2294"/>
                <a:gd name="T7" fmla="*/ 1 h 2392"/>
                <a:gd name="T8" fmla="*/ 1 w 2294"/>
                <a:gd name="T9" fmla="*/ 1 h 2392"/>
                <a:gd name="T10" fmla="*/ 1 w 2294"/>
                <a:gd name="T11" fmla="*/ 1 h 2392"/>
                <a:gd name="T12" fmla="*/ 1 w 2294"/>
                <a:gd name="T13" fmla="*/ 1 h 2392"/>
                <a:gd name="T14" fmla="*/ 1 w 2294"/>
                <a:gd name="T15" fmla="*/ 1 h 2392"/>
                <a:gd name="T16" fmla="*/ 1 w 2294"/>
                <a:gd name="T17" fmla="*/ 1 h 2392"/>
                <a:gd name="T18" fmla="*/ 1 w 2294"/>
                <a:gd name="T19" fmla="*/ 1 h 2392"/>
                <a:gd name="T20" fmla="*/ 1 w 2294"/>
                <a:gd name="T21" fmla="*/ 1 h 2392"/>
                <a:gd name="T22" fmla="*/ 1 w 2294"/>
                <a:gd name="T23" fmla="*/ 1 h 2392"/>
                <a:gd name="T24" fmla="*/ 1 w 2294"/>
                <a:gd name="T25" fmla="*/ 1 h 2392"/>
                <a:gd name="T26" fmla="*/ 1 w 2294"/>
                <a:gd name="T27" fmla="*/ 1 h 2392"/>
                <a:gd name="T28" fmla="*/ 1 w 2294"/>
                <a:gd name="T29" fmla="*/ 1 h 2392"/>
                <a:gd name="T30" fmla="*/ 1 w 2294"/>
                <a:gd name="T31" fmla="*/ 1 h 2392"/>
                <a:gd name="T32" fmla="*/ 1 w 2294"/>
                <a:gd name="T33" fmla="*/ 1 h 2392"/>
                <a:gd name="T34" fmla="*/ 1 w 2294"/>
                <a:gd name="T35" fmla="*/ 1 h 2392"/>
                <a:gd name="T36" fmla="*/ 1 w 2294"/>
                <a:gd name="T37" fmla="*/ 1 h 2392"/>
                <a:gd name="T38" fmla="*/ 1 w 2294"/>
                <a:gd name="T39" fmla="*/ 1 h 2392"/>
                <a:gd name="T40" fmla="*/ 1 w 2294"/>
                <a:gd name="T41" fmla="*/ 1 h 2392"/>
                <a:gd name="T42" fmla="*/ 1 w 2294"/>
                <a:gd name="T43" fmla="*/ 1 h 2392"/>
                <a:gd name="T44" fmla="*/ 1 w 2294"/>
                <a:gd name="T45" fmla="*/ 1 h 2392"/>
                <a:gd name="T46" fmla="*/ 1 w 2294"/>
                <a:gd name="T47" fmla="*/ 1 h 2392"/>
                <a:gd name="T48" fmla="*/ 1 w 2294"/>
                <a:gd name="T49" fmla="*/ 1 h 2392"/>
                <a:gd name="T50" fmla="*/ 1 w 2294"/>
                <a:gd name="T51" fmla="*/ 1 h 2392"/>
                <a:gd name="T52" fmla="*/ 1 w 2294"/>
                <a:gd name="T53" fmla="*/ 1 h 2392"/>
                <a:gd name="T54" fmla="*/ 1 w 2294"/>
                <a:gd name="T55" fmla="*/ 1 h 2392"/>
                <a:gd name="T56" fmla="*/ 1 w 2294"/>
                <a:gd name="T57" fmla="*/ 1 h 2392"/>
                <a:gd name="T58" fmla="*/ 1 w 2294"/>
                <a:gd name="T59" fmla="*/ 1 h 2392"/>
                <a:gd name="T60" fmla="*/ 1 w 2294"/>
                <a:gd name="T61" fmla="*/ 1 h 2392"/>
                <a:gd name="T62" fmla="*/ 1 w 2294"/>
                <a:gd name="T63" fmla="*/ 1 h 2392"/>
                <a:gd name="T64" fmla="*/ 1 w 2294"/>
                <a:gd name="T65" fmla="*/ 1 h 2392"/>
                <a:gd name="T66" fmla="*/ 1 w 2294"/>
                <a:gd name="T67" fmla="*/ 1 h 2392"/>
                <a:gd name="T68" fmla="*/ 1 w 2294"/>
                <a:gd name="T69" fmla="*/ 1 h 2392"/>
                <a:gd name="T70" fmla="*/ 1 w 2294"/>
                <a:gd name="T71" fmla="*/ 1 h 2392"/>
                <a:gd name="T72" fmla="*/ 1 w 2294"/>
                <a:gd name="T73" fmla="*/ 1 h 2392"/>
                <a:gd name="T74" fmla="*/ 1 w 2294"/>
                <a:gd name="T75" fmla="*/ 1 h 2392"/>
                <a:gd name="T76" fmla="*/ 1 w 2294"/>
                <a:gd name="T77" fmla="*/ 1 h 2392"/>
                <a:gd name="T78" fmla="*/ 1 w 2294"/>
                <a:gd name="T79" fmla="*/ 1 h 2392"/>
                <a:gd name="T80" fmla="*/ 1 w 2294"/>
                <a:gd name="T81" fmla="*/ 1 h 2392"/>
                <a:gd name="T82" fmla="*/ 1 w 2294"/>
                <a:gd name="T83" fmla="*/ 1 h 2392"/>
                <a:gd name="T84" fmla="*/ 1 w 2294"/>
                <a:gd name="T85" fmla="*/ 1 h 2392"/>
                <a:gd name="T86" fmla="*/ 1 w 2294"/>
                <a:gd name="T87" fmla="*/ 1 h 2392"/>
                <a:gd name="T88" fmla="*/ 1 w 2294"/>
                <a:gd name="T89" fmla="*/ 1 h 2392"/>
                <a:gd name="T90" fmla="*/ 1 w 2294"/>
                <a:gd name="T91" fmla="*/ 1 h 2392"/>
                <a:gd name="T92" fmla="*/ 1 w 2294"/>
                <a:gd name="T93" fmla="*/ 1 h 2392"/>
                <a:gd name="T94" fmla="*/ 1 w 2294"/>
                <a:gd name="T95" fmla="*/ 1 h 2392"/>
                <a:gd name="T96" fmla="*/ 1 w 2294"/>
                <a:gd name="T97" fmla="*/ 1 h 2392"/>
                <a:gd name="T98" fmla="*/ 1 w 2294"/>
                <a:gd name="T99" fmla="*/ 1 h 23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4"/>
                <a:gd name="T151" fmla="*/ 0 h 2392"/>
                <a:gd name="T152" fmla="*/ 2294 w 2294"/>
                <a:gd name="T153" fmla="*/ 2392 h 23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4" h="2392">
                  <a:moveTo>
                    <a:pt x="2056" y="2347"/>
                  </a:moveTo>
                  <a:lnTo>
                    <a:pt x="2125" y="2347"/>
                  </a:lnTo>
                  <a:lnTo>
                    <a:pt x="2193" y="2338"/>
                  </a:lnTo>
                  <a:lnTo>
                    <a:pt x="2214" y="2129"/>
                  </a:lnTo>
                  <a:lnTo>
                    <a:pt x="2229" y="1854"/>
                  </a:lnTo>
                  <a:lnTo>
                    <a:pt x="2241" y="1190"/>
                  </a:lnTo>
                  <a:lnTo>
                    <a:pt x="2233" y="852"/>
                  </a:lnTo>
                  <a:lnTo>
                    <a:pt x="2225" y="691"/>
                  </a:lnTo>
                  <a:lnTo>
                    <a:pt x="2215" y="541"/>
                  </a:lnTo>
                  <a:lnTo>
                    <a:pt x="2201" y="404"/>
                  </a:lnTo>
                  <a:lnTo>
                    <a:pt x="2193" y="340"/>
                  </a:lnTo>
                  <a:lnTo>
                    <a:pt x="2184" y="282"/>
                  </a:lnTo>
                  <a:lnTo>
                    <a:pt x="2174" y="228"/>
                  </a:lnTo>
                  <a:lnTo>
                    <a:pt x="2163" y="180"/>
                  </a:lnTo>
                  <a:lnTo>
                    <a:pt x="2152" y="136"/>
                  </a:lnTo>
                  <a:lnTo>
                    <a:pt x="2139" y="98"/>
                  </a:lnTo>
                  <a:lnTo>
                    <a:pt x="2108" y="92"/>
                  </a:lnTo>
                  <a:lnTo>
                    <a:pt x="2075" y="85"/>
                  </a:lnTo>
                  <a:lnTo>
                    <a:pt x="2044" y="80"/>
                  </a:lnTo>
                  <a:lnTo>
                    <a:pt x="2012" y="75"/>
                  </a:lnTo>
                  <a:lnTo>
                    <a:pt x="1981" y="70"/>
                  </a:lnTo>
                  <a:lnTo>
                    <a:pt x="1950" y="65"/>
                  </a:lnTo>
                  <a:lnTo>
                    <a:pt x="1886" y="57"/>
                  </a:lnTo>
                  <a:lnTo>
                    <a:pt x="1823" y="49"/>
                  </a:lnTo>
                  <a:lnTo>
                    <a:pt x="1759" y="43"/>
                  </a:lnTo>
                  <a:lnTo>
                    <a:pt x="1697" y="38"/>
                  </a:lnTo>
                  <a:lnTo>
                    <a:pt x="1634" y="32"/>
                  </a:lnTo>
                  <a:lnTo>
                    <a:pt x="1508" y="27"/>
                  </a:lnTo>
                  <a:lnTo>
                    <a:pt x="1383" y="27"/>
                  </a:lnTo>
                  <a:lnTo>
                    <a:pt x="1133" y="38"/>
                  </a:lnTo>
                  <a:lnTo>
                    <a:pt x="1007" y="48"/>
                  </a:lnTo>
                  <a:lnTo>
                    <a:pt x="945" y="56"/>
                  </a:lnTo>
                  <a:lnTo>
                    <a:pt x="882" y="63"/>
                  </a:lnTo>
                  <a:lnTo>
                    <a:pt x="820" y="72"/>
                  </a:lnTo>
                  <a:lnTo>
                    <a:pt x="757" y="82"/>
                  </a:lnTo>
                  <a:lnTo>
                    <a:pt x="726" y="87"/>
                  </a:lnTo>
                  <a:lnTo>
                    <a:pt x="695" y="92"/>
                  </a:lnTo>
                  <a:lnTo>
                    <a:pt x="664" y="98"/>
                  </a:lnTo>
                  <a:lnTo>
                    <a:pt x="632" y="104"/>
                  </a:lnTo>
                  <a:lnTo>
                    <a:pt x="601" y="110"/>
                  </a:lnTo>
                  <a:lnTo>
                    <a:pt x="570" y="115"/>
                  </a:lnTo>
                  <a:lnTo>
                    <a:pt x="539" y="123"/>
                  </a:lnTo>
                  <a:lnTo>
                    <a:pt x="508" y="129"/>
                  </a:lnTo>
                  <a:lnTo>
                    <a:pt x="476" y="136"/>
                  </a:lnTo>
                  <a:lnTo>
                    <a:pt x="445" y="144"/>
                  </a:lnTo>
                  <a:lnTo>
                    <a:pt x="414" y="150"/>
                  </a:lnTo>
                  <a:lnTo>
                    <a:pt x="382" y="158"/>
                  </a:lnTo>
                  <a:lnTo>
                    <a:pt x="352" y="166"/>
                  </a:lnTo>
                  <a:lnTo>
                    <a:pt x="320" y="173"/>
                  </a:lnTo>
                  <a:lnTo>
                    <a:pt x="289" y="181"/>
                  </a:lnTo>
                  <a:lnTo>
                    <a:pt x="258" y="189"/>
                  </a:lnTo>
                  <a:lnTo>
                    <a:pt x="227" y="197"/>
                  </a:lnTo>
                  <a:lnTo>
                    <a:pt x="196" y="206"/>
                  </a:lnTo>
                  <a:lnTo>
                    <a:pt x="164" y="215"/>
                  </a:lnTo>
                  <a:lnTo>
                    <a:pt x="133" y="224"/>
                  </a:lnTo>
                  <a:lnTo>
                    <a:pt x="111" y="259"/>
                  </a:lnTo>
                  <a:lnTo>
                    <a:pt x="93" y="306"/>
                  </a:lnTo>
                  <a:lnTo>
                    <a:pt x="79" y="364"/>
                  </a:lnTo>
                  <a:lnTo>
                    <a:pt x="66" y="431"/>
                  </a:lnTo>
                  <a:lnTo>
                    <a:pt x="51" y="585"/>
                  </a:lnTo>
                  <a:lnTo>
                    <a:pt x="45" y="756"/>
                  </a:lnTo>
                  <a:lnTo>
                    <a:pt x="45" y="843"/>
                  </a:lnTo>
                  <a:lnTo>
                    <a:pt x="45" y="929"/>
                  </a:lnTo>
                  <a:lnTo>
                    <a:pt x="52" y="1091"/>
                  </a:lnTo>
                  <a:lnTo>
                    <a:pt x="62" y="1228"/>
                  </a:lnTo>
                  <a:lnTo>
                    <a:pt x="73" y="1328"/>
                  </a:lnTo>
                  <a:lnTo>
                    <a:pt x="62" y="1332"/>
                  </a:lnTo>
                  <a:lnTo>
                    <a:pt x="44" y="1332"/>
                  </a:lnTo>
                  <a:lnTo>
                    <a:pt x="14" y="1328"/>
                  </a:lnTo>
                  <a:lnTo>
                    <a:pt x="0" y="743"/>
                  </a:lnTo>
                  <a:lnTo>
                    <a:pt x="8" y="588"/>
                  </a:lnTo>
                  <a:lnTo>
                    <a:pt x="14" y="514"/>
                  </a:lnTo>
                  <a:lnTo>
                    <a:pt x="25" y="441"/>
                  </a:lnTo>
                  <a:lnTo>
                    <a:pt x="38" y="372"/>
                  </a:lnTo>
                  <a:lnTo>
                    <a:pt x="45" y="338"/>
                  </a:lnTo>
                  <a:lnTo>
                    <a:pt x="54" y="306"/>
                  </a:lnTo>
                  <a:lnTo>
                    <a:pt x="63" y="274"/>
                  </a:lnTo>
                  <a:lnTo>
                    <a:pt x="74" y="245"/>
                  </a:lnTo>
                  <a:lnTo>
                    <a:pt x="85" y="215"/>
                  </a:lnTo>
                  <a:lnTo>
                    <a:pt x="92" y="201"/>
                  </a:lnTo>
                  <a:lnTo>
                    <a:pt x="98" y="188"/>
                  </a:lnTo>
                  <a:lnTo>
                    <a:pt x="113" y="181"/>
                  </a:lnTo>
                  <a:lnTo>
                    <a:pt x="127" y="176"/>
                  </a:lnTo>
                  <a:lnTo>
                    <a:pt x="140" y="171"/>
                  </a:lnTo>
                  <a:lnTo>
                    <a:pt x="154" y="166"/>
                  </a:lnTo>
                  <a:lnTo>
                    <a:pt x="168" y="161"/>
                  </a:lnTo>
                  <a:lnTo>
                    <a:pt x="183" y="154"/>
                  </a:lnTo>
                  <a:lnTo>
                    <a:pt x="197" y="149"/>
                  </a:lnTo>
                  <a:lnTo>
                    <a:pt x="211" y="145"/>
                  </a:lnTo>
                  <a:lnTo>
                    <a:pt x="227" y="140"/>
                  </a:lnTo>
                  <a:lnTo>
                    <a:pt x="241" y="135"/>
                  </a:lnTo>
                  <a:lnTo>
                    <a:pt x="271" y="126"/>
                  </a:lnTo>
                  <a:lnTo>
                    <a:pt x="300" y="117"/>
                  </a:lnTo>
                  <a:lnTo>
                    <a:pt x="330" y="109"/>
                  </a:lnTo>
                  <a:lnTo>
                    <a:pt x="361" y="101"/>
                  </a:lnTo>
                  <a:lnTo>
                    <a:pt x="392" y="92"/>
                  </a:lnTo>
                  <a:lnTo>
                    <a:pt x="423" y="84"/>
                  </a:lnTo>
                  <a:lnTo>
                    <a:pt x="456" y="78"/>
                  </a:lnTo>
                  <a:lnTo>
                    <a:pt x="488" y="71"/>
                  </a:lnTo>
                  <a:lnTo>
                    <a:pt x="519" y="65"/>
                  </a:lnTo>
                  <a:lnTo>
                    <a:pt x="553" y="58"/>
                  </a:lnTo>
                  <a:lnTo>
                    <a:pt x="585" y="53"/>
                  </a:lnTo>
                  <a:lnTo>
                    <a:pt x="618" y="48"/>
                  </a:lnTo>
                  <a:lnTo>
                    <a:pt x="651" y="43"/>
                  </a:lnTo>
                  <a:lnTo>
                    <a:pt x="685" y="38"/>
                  </a:lnTo>
                  <a:lnTo>
                    <a:pt x="717" y="32"/>
                  </a:lnTo>
                  <a:lnTo>
                    <a:pt x="785" y="25"/>
                  </a:lnTo>
                  <a:lnTo>
                    <a:pt x="853" y="18"/>
                  </a:lnTo>
                  <a:lnTo>
                    <a:pt x="922" y="12"/>
                  </a:lnTo>
                  <a:lnTo>
                    <a:pt x="992" y="8"/>
                  </a:lnTo>
                  <a:lnTo>
                    <a:pt x="1130" y="1"/>
                  </a:lnTo>
                  <a:lnTo>
                    <a:pt x="1407" y="0"/>
                  </a:lnTo>
                  <a:lnTo>
                    <a:pt x="1679" y="13"/>
                  </a:lnTo>
                  <a:lnTo>
                    <a:pt x="1810" y="25"/>
                  </a:lnTo>
                  <a:lnTo>
                    <a:pt x="1875" y="30"/>
                  </a:lnTo>
                  <a:lnTo>
                    <a:pt x="1937" y="36"/>
                  </a:lnTo>
                  <a:lnTo>
                    <a:pt x="1999" y="44"/>
                  </a:lnTo>
                  <a:lnTo>
                    <a:pt x="2060" y="52"/>
                  </a:lnTo>
                  <a:lnTo>
                    <a:pt x="2118" y="60"/>
                  </a:lnTo>
                  <a:lnTo>
                    <a:pt x="2175" y="69"/>
                  </a:lnTo>
                  <a:lnTo>
                    <a:pt x="2189" y="129"/>
                  </a:lnTo>
                  <a:lnTo>
                    <a:pt x="2202" y="192"/>
                  </a:lnTo>
                  <a:lnTo>
                    <a:pt x="2214" y="256"/>
                  </a:lnTo>
                  <a:lnTo>
                    <a:pt x="2225" y="324"/>
                  </a:lnTo>
                  <a:lnTo>
                    <a:pt x="2236" y="391"/>
                  </a:lnTo>
                  <a:lnTo>
                    <a:pt x="2245" y="461"/>
                  </a:lnTo>
                  <a:lnTo>
                    <a:pt x="2262" y="603"/>
                  </a:lnTo>
                  <a:lnTo>
                    <a:pt x="2284" y="900"/>
                  </a:lnTo>
                  <a:lnTo>
                    <a:pt x="2293" y="1205"/>
                  </a:lnTo>
                  <a:lnTo>
                    <a:pt x="2294" y="1282"/>
                  </a:lnTo>
                  <a:lnTo>
                    <a:pt x="2294" y="1319"/>
                  </a:lnTo>
                  <a:lnTo>
                    <a:pt x="2294" y="1338"/>
                  </a:lnTo>
                  <a:lnTo>
                    <a:pt x="2294" y="1358"/>
                  </a:lnTo>
                  <a:lnTo>
                    <a:pt x="2292" y="1511"/>
                  </a:lnTo>
                  <a:lnTo>
                    <a:pt x="2288" y="1661"/>
                  </a:lnTo>
                  <a:lnTo>
                    <a:pt x="2281" y="1810"/>
                  </a:lnTo>
                  <a:lnTo>
                    <a:pt x="2271" y="1952"/>
                  </a:lnTo>
                  <a:lnTo>
                    <a:pt x="2260" y="2092"/>
                  </a:lnTo>
                  <a:lnTo>
                    <a:pt x="2246" y="2224"/>
                  </a:lnTo>
                  <a:lnTo>
                    <a:pt x="2240" y="2289"/>
                  </a:lnTo>
                  <a:lnTo>
                    <a:pt x="2232" y="2349"/>
                  </a:lnTo>
                  <a:lnTo>
                    <a:pt x="2223" y="2355"/>
                  </a:lnTo>
                  <a:lnTo>
                    <a:pt x="2214" y="2359"/>
                  </a:lnTo>
                  <a:lnTo>
                    <a:pt x="2193" y="2365"/>
                  </a:lnTo>
                  <a:lnTo>
                    <a:pt x="2170" y="2370"/>
                  </a:lnTo>
                  <a:lnTo>
                    <a:pt x="2147" y="2375"/>
                  </a:lnTo>
                  <a:lnTo>
                    <a:pt x="2100" y="2383"/>
                  </a:lnTo>
                  <a:lnTo>
                    <a:pt x="2058" y="2392"/>
                  </a:lnTo>
                  <a:lnTo>
                    <a:pt x="2056" y="23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BA8CFD5B-1E77-4F73-A9AF-D0D2D8D7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3454"/>
              <a:ext cx="74" cy="16"/>
            </a:xfrm>
            <a:custGeom>
              <a:avLst/>
              <a:gdLst>
                <a:gd name="T0" fmla="*/ 0 w 149"/>
                <a:gd name="T1" fmla="*/ 1 h 31"/>
                <a:gd name="T2" fmla="*/ 0 w 149"/>
                <a:gd name="T3" fmla="*/ 1 h 31"/>
                <a:gd name="T4" fmla="*/ 0 w 149"/>
                <a:gd name="T5" fmla="*/ 1 h 31"/>
                <a:gd name="T6" fmla="*/ 0 w 149"/>
                <a:gd name="T7" fmla="*/ 0 h 31"/>
                <a:gd name="T8" fmla="*/ 0 w 149"/>
                <a:gd name="T9" fmla="*/ 1 h 31"/>
                <a:gd name="T10" fmla="*/ 0 w 149"/>
                <a:gd name="T11" fmla="*/ 1 h 31"/>
                <a:gd name="T12" fmla="*/ 0 w 149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31"/>
                <a:gd name="T23" fmla="*/ 149 w 14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31">
                  <a:moveTo>
                    <a:pt x="8" y="31"/>
                  </a:moveTo>
                  <a:lnTo>
                    <a:pt x="6" y="21"/>
                  </a:lnTo>
                  <a:lnTo>
                    <a:pt x="0" y="1"/>
                  </a:lnTo>
                  <a:lnTo>
                    <a:pt x="149" y="0"/>
                  </a:lnTo>
                  <a:lnTo>
                    <a:pt x="138" y="27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65CDD42-6DA7-43AE-8038-554948565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917"/>
              <a:ext cx="142" cy="490"/>
            </a:xfrm>
            <a:custGeom>
              <a:avLst/>
              <a:gdLst>
                <a:gd name="T0" fmla="*/ 1 w 284"/>
                <a:gd name="T1" fmla="*/ 1 h 980"/>
                <a:gd name="T2" fmla="*/ 1 w 284"/>
                <a:gd name="T3" fmla="*/ 1 h 980"/>
                <a:gd name="T4" fmla="*/ 1 w 284"/>
                <a:gd name="T5" fmla="*/ 1 h 980"/>
                <a:gd name="T6" fmla="*/ 1 w 284"/>
                <a:gd name="T7" fmla="*/ 1 h 980"/>
                <a:gd name="T8" fmla="*/ 1 w 284"/>
                <a:gd name="T9" fmla="*/ 1 h 980"/>
                <a:gd name="T10" fmla="*/ 1 w 284"/>
                <a:gd name="T11" fmla="*/ 1 h 980"/>
                <a:gd name="T12" fmla="*/ 1 w 284"/>
                <a:gd name="T13" fmla="*/ 1 h 980"/>
                <a:gd name="T14" fmla="*/ 1 w 284"/>
                <a:gd name="T15" fmla="*/ 1 h 980"/>
                <a:gd name="T16" fmla="*/ 0 w 284"/>
                <a:gd name="T17" fmla="*/ 1 h 980"/>
                <a:gd name="T18" fmla="*/ 1 w 284"/>
                <a:gd name="T19" fmla="*/ 1 h 980"/>
                <a:gd name="T20" fmla="*/ 1 w 284"/>
                <a:gd name="T21" fmla="*/ 1 h 980"/>
                <a:gd name="T22" fmla="*/ 1 w 284"/>
                <a:gd name="T23" fmla="*/ 1 h 980"/>
                <a:gd name="T24" fmla="*/ 1 w 284"/>
                <a:gd name="T25" fmla="*/ 0 h 980"/>
                <a:gd name="T26" fmla="*/ 1 w 284"/>
                <a:gd name="T27" fmla="*/ 1 h 980"/>
                <a:gd name="T28" fmla="*/ 1 w 284"/>
                <a:gd name="T29" fmla="*/ 1 h 980"/>
                <a:gd name="T30" fmla="*/ 1 w 284"/>
                <a:gd name="T31" fmla="*/ 1 h 980"/>
                <a:gd name="T32" fmla="*/ 1 w 284"/>
                <a:gd name="T33" fmla="*/ 1 h 980"/>
                <a:gd name="T34" fmla="*/ 1 w 284"/>
                <a:gd name="T35" fmla="*/ 1 h 980"/>
                <a:gd name="T36" fmla="*/ 1 w 284"/>
                <a:gd name="T37" fmla="*/ 1 h 980"/>
                <a:gd name="T38" fmla="*/ 1 w 284"/>
                <a:gd name="T39" fmla="*/ 1 h 980"/>
                <a:gd name="T40" fmla="*/ 1 w 284"/>
                <a:gd name="T41" fmla="*/ 1 h 980"/>
                <a:gd name="T42" fmla="*/ 1 w 284"/>
                <a:gd name="T43" fmla="*/ 1 h 980"/>
                <a:gd name="T44" fmla="*/ 1 w 284"/>
                <a:gd name="T45" fmla="*/ 1 h 980"/>
                <a:gd name="T46" fmla="*/ 1 w 284"/>
                <a:gd name="T47" fmla="*/ 1 h 980"/>
                <a:gd name="T48" fmla="*/ 1 w 284"/>
                <a:gd name="T49" fmla="*/ 1 h 980"/>
                <a:gd name="T50" fmla="*/ 1 w 284"/>
                <a:gd name="T51" fmla="*/ 1 h 980"/>
                <a:gd name="T52" fmla="*/ 1 w 284"/>
                <a:gd name="T53" fmla="*/ 1 h 980"/>
                <a:gd name="T54" fmla="*/ 1 w 284"/>
                <a:gd name="T55" fmla="*/ 1 h 9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4"/>
                <a:gd name="T85" fmla="*/ 0 h 980"/>
                <a:gd name="T86" fmla="*/ 284 w 284"/>
                <a:gd name="T87" fmla="*/ 980 h 9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4" h="980">
                  <a:moveTo>
                    <a:pt x="142" y="972"/>
                  </a:moveTo>
                  <a:lnTo>
                    <a:pt x="120" y="108"/>
                  </a:lnTo>
                  <a:lnTo>
                    <a:pt x="32" y="53"/>
                  </a:lnTo>
                  <a:lnTo>
                    <a:pt x="41" y="281"/>
                  </a:lnTo>
                  <a:lnTo>
                    <a:pt x="50" y="516"/>
                  </a:lnTo>
                  <a:lnTo>
                    <a:pt x="63" y="977"/>
                  </a:lnTo>
                  <a:lnTo>
                    <a:pt x="49" y="978"/>
                  </a:lnTo>
                  <a:lnTo>
                    <a:pt x="34" y="980"/>
                  </a:lnTo>
                  <a:lnTo>
                    <a:pt x="0" y="14"/>
                  </a:lnTo>
                  <a:lnTo>
                    <a:pt x="25" y="9"/>
                  </a:lnTo>
                  <a:lnTo>
                    <a:pt x="58" y="5"/>
                  </a:lnTo>
                  <a:lnTo>
                    <a:pt x="136" y="1"/>
                  </a:lnTo>
                  <a:lnTo>
                    <a:pt x="280" y="0"/>
                  </a:lnTo>
                  <a:lnTo>
                    <a:pt x="282" y="27"/>
                  </a:lnTo>
                  <a:lnTo>
                    <a:pt x="84" y="41"/>
                  </a:lnTo>
                  <a:lnTo>
                    <a:pt x="101" y="55"/>
                  </a:lnTo>
                  <a:lnTo>
                    <a:pt x="111" y="62"/>
                  </a:lnTo>
                  <a:lnTo>
                    <a:pt x="122" y="68"/>
                  </a:lnTo>
                  <a:lnTo>
                    <a:pt x="132" y="75"/>
                  </a:lnTo>
                  <a:lnTo>
                    <a:pt x="144" y="81"/>
                  </a:lnTo>
                  <a:lnTo>
                    <a:pt x="155" y="86"/>
                  </a:lnTo>
                  <a:lnTo>
                    <a:pt x="167" y="90"/>
                  </a:lnTo>
                  <a:lnTo>
                    <a:pt x="281" y="80"/>
                  </a:lnTo>
                  <a:lnTo>
                    <a:pt x="284" y="106"/>
                  </a:lnTo>
                  <a:lnTo>
                    <a:pt x="170" y="119"/>
                  </a:lnTo>
                  <a:lnTo>
                    <a:pt x="164" y="973"/>
                  </a:lnTo>
                  <a:lnTo>
                    <a:pt x="142" y="9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7DF5462A-73EB-4856-B842-293E742D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857"/>
              <a:ext cx="359" cy="328"/>
            </a:xfrm>
            <a:custGeom>
              <a:avLst/>
              <a:gdLst>
                <a:gd name="T0" fmla="*/ 0 w 719"/>
                <a:gd name="T1" fmla="*/ 0 h 657"/>
                <a:gd name="T2" fmla="*/ 0 w 719"/>
                <a:gd name="T3" fmla="*/ 0 h 657"/>
                <a:gd name="T4" fmla="*/ 0 w 719"/>
                <a:gd name="T5" fmla="*/ 0 h 657"/>
                <a:gd name="T6" fmla="*/ 0 w 719"/>
                <a:gd name="T7" fmla="*/ 0 h 657"/>
                <a:gd name="T8" fmla="*/ 0 w 719"/>
                <a:gd name="T9" fmla="*/ 0 h 657"/>
                <a:gd name="T10" fmla="*/ 0 w 719"/>
                <a:gd name="T11" fmla="*/ 0 h 657"/>
                <a:gd name="T12" fmla="*/ 0 w 719"/>
                <a:gd name="T13" fmla="*/ 0 h 657"/>
                <a:gd name="T14" fmla="*/ 0 w 719"/>
                <a:gd name="T15" fmla="*/ 0 h 657"/>
                <a:gd name="T16" fmla="*/ 0 w 719"/>
                <a:gd name="T17" fmla="*/ 0 h 657"/>
                <a:gd name="T18" fmla="*/ 0 w 719"/>
                <a:gd name="T19" fmla="*/ 0 h 657"/>
                <a:gd name="T20" fmla="*/ 0 w 719"/>
                <a:gd name="T21" fmla="*/ 0 h 657"/>
                <a:gd name="T22" fmla="*/ 0 w 719"/>
                <a:gd name="T23" fmla="*/ 0 h 657"/>
                <a:gd name="T24" fmla="*/ 0 w 719"/>
                <a:gd name="T25" fmla="*/ 0 h 657"/>
                <a:gd name="T26" fmla="*/ 0 w 719"/>
                <a:gd name="T27" fmla="*/ 0 h 657"/>
                <a:gd name="T28" fmla="*/ 0 w 719"/>
                <a:gd name="T29" fmla="*/ 0 h 657"/>
                <a:gd name="T30" fmla="*/ 0 w 719"/>
                <a:gd name="T31" fmla="*/ 0 h 657"/>
                <a:gd name="T32" fmla="*/ 0 w 719"/>
                <a:gd name="T33" fmla="*/ 0 h 657"/>
                <a:gd name="T34" fmla="*/ 0 w 719"/>
                <a:gd name="T35" fmla="*/ 0 h 657"/>
                <a:gd name="T36" fmla="*/ 0 w 719"/>
                <a:gd name="T37" fmla="*/ 0 h 657"/>
                <a:gd name="T38" fmla="*/ 0 w 719"/>
                <a:gd name="T39" fmla="*/ 0 h 657"/>
                <a:gd name="T40" fmla="*/ 0 w 719"/>
                <a:gd name="T41" fmla="*/ 0 h 657"/>
                <a:gd name="T42" fmla="*/ 0 w 719"/>
                <a:gd name="T43" fmla="*/ 0 h 657"/>
                <a:gd name="T44" fmla="*/ 0 w 719"/>
                <a:gd name="T45" fmla="*/ 0 h 657"/>
                <a:gd name="T46" fmla="*/ 0 w 719"/>
                <a:gd name="T47" fmla="*/ 0 h 657"/>
                <a:gd name="T48" fmla="*/ 0 w 719"/>
                <a:gd name="T49" fmla="*/ 0 h 657"/>
                <a:gd name="T50" fmla="*/ 0 w 719"/>
                <a:gd name="T51" fmla="*/ 0 h 657"/>
                <a:gd name="T52" fmla="*/ 0 w 719"/>
                <a:gd name="T53" fmla="*/ 0 h 657"/>
                <a:gd name="T54" fmla="*/ 0 w 719"/>
                <a:gd name="T55" fmla="*/ 0 h 657"/>
                <a:gd name="T56" fmla="*/ 0 w 719"/>
                <a:gd name="T57" fmla="*/ 0 h 657"/>
                <a:gd name="T58" fmla="*/ 0 w 719"/>
                <a:gd name="T59" fmla="*/ 0 h 657"/>
                <a:gd name="T60" fmla="*/ 0 w 719"/>
                <a:gd name="T61" fmla="*/ 0 h 657"/>
                <a:gd name="T62" fmla="*/ 0 w 719"/>
                <a:gd name="T63" fmla="*/ 0 h 657"/>
                <a:gd name="T64" fmla="*/ 0 w 719"/>
                <a:gd name="T65" fmla="*/ 0 h 657"/>
                <a:gd name="T66" fmla="*/ 0 w 719"/>
                <a:gd name="T67" fmla="*/ 0 h 657"/>
                <a:gd name="T68" fmla="*/ 0 w 719"/>
                <a:gd name="T69" fmla="*/ 0 h 657"/>
                <a:gd name="T70" fmla="*/ 0 w 719"/>
                <a:gd name="T71" fmla="*/ 0 h 657"/>
                <a:gd name="T72" fmla="*/ 0 w 719"/>
                <a:gd name="T73" fmla="*/ 0 h 657"/>
                <a:gd name="T74" fmla="*/ 0 w 719"/>
                <a:gd name="T75" fmla="*/ 0 h 657"/>
                <a:gd name="T76" fmla="*/ 0 w 719"/>
                <a:gd name="T77" fmla="*/ 0 h 657"/>
                <a:gd name="T78" fmla="*/ 0 w 719"/>
                <a:gd name="T79" fmla="*/ 0 h 657"/>
                <a:gd name="T80" fmla="*/ 0 w 719"/>
                <a:gd name="T81" fmla="*/ 0 h 657"/>
                <a:gd name="T82" fmla="*/ 0 w 719"/>
                <a:gd name="T83" fmla="*/ 0 h 657"/>
                <a:gd name="T84" fmla="*/ 0 w 719"/>
                <a:gd name="T85" fmla="*/ 0 h 657"/>
                <a:gd name="T86" fmla="*/ 0 w 719"/>
                <a:gd name="T87" fmla="*/ 0 h 657"/>
                <a:gd name="T88" fmla="*/ 0 w 719"/>
                <a:gd name="T89" fmla="*/ 0 h 657"/>
                <a:gd name="T90" fmla="*/ 0 w 719"/>
                <a:gd name="T91" fmla="*/ 0 h 657"/>
                <a:gd name="T92" fmla="*/ 0 w 719"/>
                <a:gd name="T93" fmla="*/ 0 h 657"/>
                <a:gd name="T94" fmla="*/ 0 w 719"/>
                <a:gd name="T95" fmla="*/ 0 h 657"/>
                <a:gd name="T96" fmla="*/ 0 w 719"/>
                <a:gd name="T97" fmla="*/ 0 h 657"/>
                <a:gd name="T98" fmla="*/ 0 w 719"/>
                <a:gd name="T99" fmla="*/ 0 h 657"/>
                <a:gd name="T100" fmla="*/ 0 w 719"/>
                <a:gd name="T101" fmla="*/ 0 h 657"/>
                <a:gd name="T102" fmla="*/ 0 w 719"/>
                <a:gd name="T103" fmla="*/ 0 h 657"/>
                <a:gd name="T104" fmla="*/ 0 w 719"/>
                <a:gd name="T105" fmla="*/ 0 h 657"/>
                <a:gd name="T106" fmla="*/ 0 w 719"/>
                <a:gd name="T107" fmla="*/ 0 h 657"/>
                <a:gd name="T108" fmla="*/ 0 w 719"/>
                <a:gd name="T109" fmla="*/ 0 h 657"/>
                <a:gd name="T110" fmla="*/ 0 w 719"/>
                <a:gd name="T111" fmla="*/ 0 h 657"/>
                <a:gd name="T112" fmla="*/ 0 w 719"/>
                <a:gd name="T113" fmla="*/ 0 h 657"/>
                <a:gd name="T114" fmla="*/ 0 w 719"/>
                <a:gd name="T115" fmla="*/ 0 h 657"/>
                <a:gd name="T116" fmla="*/ 0 w 719"/>
                <a:gd name="T117" fmla="*/ 0 h 657"/>
                <a:gd name="T118" fmla="*/ 0 w 719"/>
                <a:gd name="T119" fmla="*/ 0 h 6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9"/>
                <a:gd name="T181" fmla="*/ 0 h 657"/>
                <a:gd name="T182" fmla="*/ 719 w 719"/>
                <a:gd name="T183" fmla="*/ 657 h 6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9" h="657">
                  <a:moveTo>
                    <a:pt x="214" y="147"/>
                  </a:moveTo>
                  <a:lnTo>
                    <a:pt x="224" y="131"/>
                  </a:lnTo>
                  <a:lnTo>
                    <a:pt x="236" y="117"/>
                  </a:lnTo>
                  <a:lnTo>
                    <a:pt x="260" y="93"/>
                  </a:lnTo>
                  <a:lnTo>
                    <a:pt x="273" y="83"/>
                  </a:lnTo>
                  <a:lnTo>
                    <a:pt x="280" y="78"/>
                  </a:lnTo>
                  <a:lnTo>
                    <a:pt x="286" y="73"/>
                  </a:lnTo>
                  <a:lnTo>
                    <a:pt x="300" y="65"/>
                  </a:lnTo>
                  <a:lnTo>
                    <a:pt x="315" y="59"/>
                  </a:lnTo>
                  <a:lnTo>
                    <a:pt x="329" y="52"/>
                  </a:lnTo>
                  <a:lnTo>
                    <a:pt x="343" y="47"/>
                  </a:lnTo>
                  <a:lnTo>
                    <a:pt x="359" y="42"/>
                  </a:lnTo>
                  <a:lnTo>
                    <a:pt x="373" y="38"/>
                  </a:lnTo>
                  <a:lnTo>
                    <a:pt x="405" y="31"/>
                  </a:lnTo>
                  <a:lnTo>
                    <a:pt x="436" y="27"/>
                  </a:lnTo>
                  <a:lnTo>
                    <a:pt x="570" y="20"/>
                  </a:lnTo>
                  <a:lnTo>
                    <a:pt x="636" y="13"/>
                  </a:lnTo>
                  <a:lnTo>
                    <a:pt x="699" y="0"/>
                  </a:lnTo>
                  <a:lnTo>
                    <a:pt x="719" y="84"/>
                  </a:lnTo>
                  <a:lnTo>
                    <a:pt x="698" y="78"/>
                  </a:lnTo>
                  <a:lnTo>
                    <a:pt x="677" y="73"/>
                  </a:lnTo>
                  <a:lnTo>
                    <a:pt x="656" y="68"/>
                  </a:lnTo>
                  <a:lnTo>
                    <a:pt x="636" y="62"/>
                  </a:lnTo>
                  <a:lnTo>
                    <a:pt x="593" y="57"/>
                  </a:lnTo>
                  <a:lnTo>
                    <a:pt x="549" y="53"/>
                  </a:lnTo>
                  <a:lnTo>
                    <a:pt x="461" y="53"/>
                  </a:lnTo>
                  <a:lnTo>
                    <a:pt x="378" y="65"/>
                  </a:lnTo>
                  <a:lnTo>
                    <a:pt x="356" y="71"/>
                  </a:lnTo>
                  <a:lnTo>
                    <a:pt x="335" y="79"/>
                  </a:lnTo>
                  <a:lnTo>
                    <a:pt x="316" y="90"/>
                  </a:lnTo>
                  <a:lnTo>
                    <a:pt x="307" y="95"/>
                  </a:lnTo>
                  <a:lnTo>
                    <a:pt x="299" y="101"/>
                  </a:lnTo>
                  <a:lnTo>
                    <a:pt x="268" y="127"/>
                  </a:lnTo>
                  <a:lnTo>
                    <a:pt x="242" y="158"/>
                  </a:lnTo>
                  <a:lnTo>
                    <a:pt x="231" y="176"/>
                  </a:lnTo>
                  <a:lnTo>
                    <a:pt x="220" y="194"/>
                  </a:lnTo>
                  <a:lnTo>
                    <a:pt x="211" y="213"/>
                  </a:lnTo>
                  <a:lnTo>
                    <a:pt x="202" y="233"/>
                  </a:lnTo>
                  <a:lnTo>
                    <a:pt x="187" y="273"/>
                  </a:lnTo>
                  <a:lnTo>
                    <a:pt x="174" y="316"/>
                  </a:lnTo>
                  <a:lnTo>
                    <a:pt x="161" y="360"/>
                  </a:lnTo>
                  <a:lnTo>
                    <a:pt x="150" y="404"/>
                  </a:lnTo>
                  <a:lnTo>
                    <a:pt x="139" y="448"/>
                  </a:lnTo>
                  <a:lnTo>
                    <a:pt x="126" y="490"/>
                  </a:lnTo>
                  <a:lnTo>
                    <a:pt x="111" y="531"/>
                  </a:lnTo>
                  <a:lnTo>
                    <a:pt x="102" y="550"/>
                  </a:lnTo>
                  <a:lnTo>
                    <a:pt x="95" y="569"/>
                  </a:lnTo>
                  <a:lnTo>
                    <a:pt x="84" y="587"/>
                  </a:lnTo>
                  <a:lnTo>
                    <a:pt x="74" y="603"/>
                  </a:lnTo>
                  <a:lnTo>
                    <a:pt x="62" y="619"/>
                  </a:lnTo>
                  <a:lnTo>
                    <a:pt x="49" y="633"/>
                  </a:lnTo>
                  <a:lnTo>
                    <a:pt x="92" y="627"/>
                  </a:lnTo>
                  <a:lnTo>
                    <a:pt x="110" y="619"/>
                  </a:lnTo>
                  <a:lnTo>
                    <a:pt x="126" y="610"/>
                  </a:lnTo>
                  <a:lnTo>
                    <a:pt x="154" y="588"/>
                  </a:lnTo>
                  <a:lnTo>
                    <a:pt x="176" y="558"/>
                  </a:lnTo>
                  <a:lnTo>
                    <a:pt x="196" y="526"/>
                  </a:lnTo>
                  <a:lnTo>
                    <a:pt x="205" y="509"/>
                  </a:lnTo>
                  <a:lnTo>
                    <a:pt x="212" y="491"/>
                  </a:lnTo>
                  <a:lnTo>
                    <a:pt x="228" y="455"/>
                  </a:lnTo>
                  <a:lnTo>
                    <a:pt x="242" y="418"/>
                  </a:lnTo>
                  <a:lnTo>
                    <a:pt x="262" y="396"/>
                  </a:lnTo>
                  <a:lnTo>
                    <a:pt x="282" y="376"/>
                  </a:lnTo>
                  <a:lnTo>
                    <a:pt x="294" y="368"/>
                  </a:lnTo>
                  <a:lnTo>
                    <a:pt x="306" y="360"/>
                  </a:lnTo>
                  <a:lnTo>
                    <a:pt x="317" y="354"/>
                  </a:lnTo>
                  <a:lnTo>
                    <a:pt x="332" y="347"/>
                  </a:lnTo>
                  <a:lnTo>
                    <a:pt x="343" y="341"/>
                  </a:lnTo>
                  <a:lnTo>
                    <a:pt x="357" y="336"/>
                  </a:lnTo>
                  <a:lnTo>
                    <a:pt x="372" y="332"/>
                  </a:lnTo>
                  <a:lnTo>
                    <a:pt x="386" y="326"/>
                  </a:lnTo>
                  <a:lnTo>
                    <a:pt x="414" y="320"/>
                  </a:lnTo>
                  <a:lnTo>
                    <a:pt x="444" y="315"/>
                  </a:lnTo>
                  <a:lnTo>
                    <a:pt x="505" y="310"/>
                  </a:lnTo>
                  <a:lnTo>
                    <a:pt x="565" y="306"/>
                  </a:lnTo>
                  <a:lnTo>
                    <a:pt x="676" y="297"/>
                  </a:lnTo>
                  <a:lnTo>
                    <a:pt x="651" y="350"/>
                  </a:lnTo>
                  <a:lnTo>
                    <a:pt x="553" y="346"/>
                  </a:lnTo>
                  <a:lnTo>
                    <a:pt x="444" y="351"/>
                  </a:lnTo>
                  <a:lnTo>
                    <a:pt x="391" y="360"/>
                  </a:lnTo>
                  <a:lnTo>
                    <a:pt x="365" y="368"/>
                  </a:lnTo>
                  <a:lnTo>
                    <a:pt x="341" y="378"/>
                  </a:lnTo>
                  <a:lnTo>
                    <a:pt x="330" y="383"/>
                  </a:lnTo>
                  <a:lnTo>
                    <a:pt x="319" y="390"/>
                  </a:lnTo>
                  <a:lnTo>
                    <a:pt x="308" y="398"/>
                  </a:lnTo>
                  <a:lnTo>
                    <a:pt x="298" y="405"/>
                  </a:lnTo>
                  <a:lnTo>
                    <a:pt x="262" y="444"/>
                  </a:lnTo>
                  <a:lnTo>
                    <a:pt x="247" y="471"/>
                  </a:lnTo>
                  <a:lnTo>
                    <a:pt x="234" y="497"/>
                  </a:lnTo>
                  <a:lnTo>
                    <a:pt x="224" y="521"/>
                  </a:lnTo>
                  <a:lnTo>
                    <a:pt x="214" y="541"/>
                  </a:lnTo>
                  <a:lnTo>
                    <a:pt x="205" y="559"/>
                  </a:lnTo>
                  <a:lnTo>
                    <a:pt x="196" y="576"/>
                  </a:lnTo>
                  <a:lnTo>
                    <a:pt x="187" y="591"/>
                  </a:lnTo>
                  <a:lnTo>
                    <a:pt x="176" y="605"/>
                  </a:lnTo>
                  <a:lnTo>
                    <a:pt x="150" y="626"/>
                  </a:lnTo>
                  <a:lnTo>
                    <a:pt x="133" y="633"/>
                  </a:lnTo>
                  <a:lnTo>
                    <a:pt x="115" y="641"/>
                  </a:lnTo>
                  <a:lnTo>
                    <a:pt x="93" y="646"/>
                  </a:lnTo>
                  <a:lnTo>
                    <a:pt x="66" y="650"/>
                  </a:lnTo>
                  <a:lnTo>
                    <a:pt x="0" y="657"/>
                  </a:lnTo>
                  <a:lnTo>
                    <a:pt x="20" y="633"/>
                  </a:lnTo>
                  <a:lnTo>
                    <a:pt x="38" y="606"/>
                  </a:lnTo>
                  <a:lnTo>
                    <a:pt x="53" y="576"/>
                  </a:lnTo>
                  <a:lnTo>
                    <a:pt x="61" y="561"/>
                  </a:lnTo>
                  <a:lnTo>
                    <a:pt x="67" y="544"/>
                  </a:lnTo>
                  <a:lnTo>
                    <a:pt x="80" y="510"/>
                  </a:lnTo>
                  <a:lnTo>
                    <a:pt x="93" y="475"/>
                  </a:lnTo>
                  <a:lnTo>
                    <a:pt x="104" y="439"/>
                  </a:lnTo>
                  <a:lnTo>
                    <a:pt x="114" y="403"/>
                  </a:lnTo>
                  <a:lnTo>
                    <a:pt x="126" y="367"/>
                  </a:lnTo>
                  <a:lnTo>
                    <a:pt x="136" y="330"/>
                  </a:lnTo>
                  <a:lnTo>
                    <a:pt x="146" y="294"/>
                  </a:lnTo>
                  <a:lnTo>
                    <a:pt x="158" y="260"/>
                  </a:lnTo>
                  <a:lnTo>
                    <a:pt x="170" y="228"/>
                  </a:lnTo>
                  <a:lnTo>
                    <a:pt x="176" y="213"/>
                  </a:lnTo>
                  <a:lnTo>
                    <a:pt x="183" y="198"/>
                  </a:lnTo>
                  <a:lnTo>
                    <a:pt x="189" y="184"/>
                  </a:lnTo>
                  <a:lnTo>
                    <a:pt x="197" y="171"/>
                  </a:lnTo>
                  <a:lnTo>
                    <a:pt x="214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616DD66C-02E6-4062-BE3C-10CA60950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3132"/>
              <a:ext cx="108" cy="20"/>
            </a:xfrm>
            <a:custGeom>
              <a:avLst/>
              <a:gdLst>
                <a:gd name="T0" fmla="*/ 0 w 216"/>
                <a:gd name="T1" fmla="*/ 1 h 39"/>
                <a:gd name="T2" fmla="*/ 0 w 216"/>
                <a:gd name="T3" fmla="*/ 1 h 39"/>
                <a:gd name="T4" fmla="*/ 1 w 216"/>
                <a:gd name="T5" fmla="*/ 0 h 39"/>
                <a:gd name="T6" fmla="*/ 1 w 216"/>
                <a:gd name="T7" fmla="*/ 1 h 39"/>
                <a:gd name="T8" fmla="*/ 0 w 216"/>
                <a:gd name="T9" fmla="*/ 1 h 39"/>
                <a:gd name="T10" fmla="*/ 0 w 216"/>
                <a:gd name="T11" fmla="*/ 1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39"/>
                <a:gd name="T20" fmla="*/ 216 w 21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39">
                  <a:moveTo>
                    <a:pt x="0" y="39"/>
                  </a:moveTo>
                  <a:lnTo>
                    <a:pt x="0" y="11"/>
                  </a:lnTo>
                  <a:lnTo>
                    <a:pt x="216" y="0"/>
                  </a:lnTo>
                  <a:lnTo>
                    <a:pt x="194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0F96C3A5-C1DA-41F3-8FCC-1729E4DD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476"/>
              <a:ext cx="684" cy="476"/>
            </a:xfrm>
            <a:custGeom>
              <a:avLst/>
              <a:gdLst>
                <a:gd name="T0" fmla="*/ 1 w 1368"/>
                <a:gd name="T1" fmla="*/ 0 h 953"/>
                <a:gd name="T2" fmla="*/ 1 w 1368"/>
                <a:gd name="T3" fmla="*/ 0 h 953"/>
                <a:gd name="T4" fmla="*/ 1 w 1368"/>
                <a:gd name="T5" fmla="*/ 0 h 953"/>
                <a:gd name="T6" fmla="*/ 1 w 1368"/>
                <a:gd name="T7" fmla="*/ 0 h 953"/>
                <a:gd name="T8" fmla="*/ 1 w 1368"/>
                <a:gd name="T9" fmla="*/ 0 h 953"/>
                <a:gd name="T10" fmla="*/ 1 w 1368"/>
                <a:gd name="T11" fmla="*/ 0 h 953"/>
                <a:gd name="T12" fmla="*/ 1 w 1368"/>
                <a:gd name="T13" fmla="*/ 0 h 953"/>
                <a:gd name="T14" fmla="*/ 1 w 1368"/>
                <a:gd name="T15" fmla="*/ 0 h 953"/>
                <a:gd name="T16" fmla="*/ 1 w 1368"/>
                <a:gd name="T17" fmla="*/ 0 h 953"/>
                <a:gd name="T18" fmla="*/ 1 w 1368"/>
                <a:gd name="T19" fmla="*/ 0 h 953"/>
                <a:gd name="T20" fmla="*/ 1 w 1368"/>
                <a:gd name="T21" fmla="*/ 0 h 953"/>
                <a:gd name="T22" fmla="*/ 1 w 1368"/>
                <a:gd name="T23" fmla="*/ 0 h 953"/>
                <a:gd name="T24" fmla="*/ 1 w 1368"/>
                <a:gd name="T25" fmla="*/ 0 h 953"/>
                <a:gd name="T26" fmla="*/ 1 w 1368"/>
                <a:gd name="T27" fmla="*/ 0 h 953"/>
                <a:gd name="T28" fmla="*/ 1 w 1368"/>
                <a:gd name="T29" fmla="*/ 0 h 953"/>
                <a:gd name="T30" fmla="*/ 1 w 1368"/>
                <a:gd name="T31" fmla="*/ 0 h 953"/>
                <a:gd name="T32" fmla="*/ 1 w 1368"/>
                <a:gd name="T33" fmla="*/ 0 h 953"/>
                <a:gd name="T34" fmla="*/ 1 w 1368"/>
                <a:gd name="T35" fmla="*/ 0 h 953"/>
                <a:gd name="T36" fmla="*/ 1 w 1368"/>
                <a:gd name="T37" fmla="*/ 0 h 953"/>
                <a:gd name="T38" fmla="*/ 1 w 1368"/>
                <a:gd name="T39" fmla="*/ 0 h 953"/>
                <a:gd name="T40" fmla="*/ 1 w 1368"/>
                <a:gd name="T41" fmla="*/ 0 h 953"/>
                <a:gd name="T42" fmla="*/ 1 w 1368"/>
                <a:gd name="T43" fmla="*/ 0 h 953"/>
                <a:gd name="T44" fmla="*/ 1 w 1368"/>
                <a:gd name="T45" fmla="*/ 0 h 953"/>
                <a:gd name="T46" fmla="*/ 1 w 1368"/>
                <a:gd name="T47" fmla="*/ 0 h 953"/>
                <a:gd name="T48" fmla="*/ 1 w 1368"/>
                <a:gd name="T49" fmla="*/ 0 h 953"/>
                <a:gd name="T50" fmla="*/ 1 w 1368"/>
                <a:gd name="T51" fmla="*/ 0 h 953"/>
                <a:gd name="T52" fmla="*/ 1 w 1368"/>
                <a:gd name="T53" fmla="*/ 0 h 953"/>
                <a:gd name="T54" fmla="*/ 1 w 1368"/>
                <a:gd name="T55" fmla="*/ 0 h 953"/>
                <a:gd name="T56" fmla="*/ 1 w 1368"/>
                <a:gd name="T57" fmla="*/ 0 h 953"/>
                <a:gd name="T58" fmla="*/ 1 w 1368"/>
                <a:gd name="T59" fmla="*/ 0 h 953"/>
                <a:gd name="T60" fmla="*/ 1 w 1368"/>
                <a:gd name="T61" fmla="*/ 0 h 953"/>
                <a:gd name="T62" fmla="*/ 1 w 1368"/>
                <a:gd name="T63" fmla="*/ 0 h 953"/>
                <a:gd name="T64" fmla="*/ 1 w 1368"/>
                <a:gd name="T65" fmla="*/ 0 h 953"/>
                <a:gd name="T66" fmla="*/ 1 w 1368"/>
                <a:gd name="T67" fmla="*/ 0 h 953"/>
                <a:gd name="T68" fmla="*/ 1 w 1368"/>
                <a:gd name="T69" fmla="*/ 0 h 953"/>
                <a:gd name="T70" fmla="*/ 1 w 1368"/>
                <a:gd name="T71" fmla="*/ 0 h 953"/>
                <a:gd name="T72" fmla="*/ 1 w 1368"/>
                <a:gd name="T73" fmla="*/ 0 h 953"/>
                <a:gd name="T74" fmla="*/ 1 w 1368"/>
                <a:gd name="T75" fmla="*/ 0 h 953"/>
                <a:gd name="T76" fmla="*/ 1 w 1368"/>
                <a:gd name="T77" fmla="*/ 0 h 953"/>
                <a:gd name="T78" fmla="*/ 1 w 1368"/>
                <a:gd name="T79" fmla="*/ 0 h 953"/>
                <a:gd name="T80" fmla="*/ 1 w 1368"/>
                <a:gd name="T81" fmla="*/ 0 h 953"/>
                <a:gd name="T82" fmla="*/ 1 w 1368"/>
                <a:gd name="T83" fmla="*/ 0 h 953"/>
                <a:gd name="T84" fmla="*/ 1 w 1368"/>
                <a:gd name="T85" fmla="*/ 0 h 953"/>
                <a:gd name="T86" fmla="*/ 1 w 1368"/>
                <a:gd name="T87" fmla="*/ 0 h 953"/>
                <a:gd name="T88" fmla="*/ 1 w 1368"/>
                <a:gd name="T89" fmla="*/ 0 h 953"/>
                <a:gd name="T90" fmla="*/ 1 w 1368"/>
                <a:gd name="T91" fmla="*/ 0 h 953"/>
                <a:gd name="T92" fmla="*/ 1 w 1368"/>
                <a:gd name="T93" fmla="*/ 0 h 953"/>
                <a:gd name="T94" fmla="*/ 1 w 1368"/>
                <a:gd name="T95" fmla="*/ 0 h 953"/>
                <a:gd name="T96" fmla="*/ 1 w 1368"/>
                <a:gd name="T97" fmla="*/ 0 h 953"/>
                <a:gd name="T98" fmla="*/ 1 w 1368"/>
                <a:gd name="T99" fmla="*/ 0 h 953"/>
                <a:gd name="T100" fmla="*/ 1 w 1368"/>
                <a:gd name="T101" fmla="*/ 0 h 953"/>
                <a:gd name="T102" fmla="*/ 1 w 1368"/>
                <a:gd name="T103" fmla="*/ 0 h 953"/>
                <a:gd name="T104" fmla="*/ 1 w 1368"/>
                <a:gd name="T105" fmla="*/ 0 h 953"/>
                <a:gd name="T106" fmla="*/ 1 w 1368"/>
                <a:gd name="T107" fmla="*/ 0 h 953"/>
                <a:gd name="T108" fmla="*/ 1 w 1368"/>
                <a:gd name="T109" fmla="*/ 0 h 953"/>
                <a:gd name="T110" fmla="*/ 1 w 1368"/>
                <a:gd name="T111" fmla="*/ 0 h 953"/>
                <a:gd name="T112" fmla="*/ 1 w 1368"/>
                <a:gd name="T113" fmla="*/ 0 h 953"/>
                <a:gd name="T114" fmla="*/ 1 w 1368"/>
                <a:gd name="T115" fmla="*/ 0 h 953"/>
                <a:gd name="T116" fmla="*/ 1 w 1368"/>
                <a:gd name="T117" fmla="*/ 0 h 953"/>
                <a:gd name="T118" fmla="*/ 1 w 1368"/>
                <a:gd name="T119" fmla="*/ 0 h 953"/>
                <a:gd name="T120" fmla="*/ 1 w 1368"/>
                <a:gd name="T121" fmla="*/ 0 h 953"/>
                <a:gd name="T122" fmla="*/ 1 w 1368"/>
                <a:gd name="T123" fmla="*/ 0 h 953"/>
                <a:gd name="T124" fmla="*/ 1 w 1368"/>
                <a:gd name="T125" fmla="*/ 0 h 9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8"/>
                <a:gd name="T190" fmla="*/ 0 h 953"/>
                <a:gd name="T191" fmla="*/ 1368 w 1368"/>
                <a:gd name="T192" fmla="*/ 953 h 9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8" h="953">
                  <a:moveTo>
                    <a:pt x="501" y="941"/>
                  </a:moveTo>
                  <a:lnTo>
                    <a:pt x="508" y="891"/>
                  </a:lnTo>
                  <a:lnTo>
                    <a:pt x="508" y="839"/>
                  </a:lnTo>
                  <a:lnTo>
                    <a:pt x="498" y="787"/>
                  </a:lnTo>
                  <a:lnTo>
                    <a:pt x="490" y="763"/>
                  </a:lnTo>
                  <a:lnTo>
                    <a:pt x="480" y="737"/>
                  </a:lnTo>
                  <a:lnTo>
                    <a:pt x="469" y="721"/>
                  </a:lnTo>
                  <a:lnTo>
                    <a:pt x="455" y="704"/>
                  </a:lnTo>
                  <a:lnTo>
                    <a:pt x="441" y="690"/>
                  </a:lnTo>
                  <a:lnTo>
                    <a:pt x="425" y="677"/>
                  </a:lnTo>
                  <a:lnTo>
                    <a:pt x="416" y="669"/>
                  </a:lnTo>
                  <a:lnTo>
                    <a:pt x="409" y="663"/>
                  </a:lnTo>
                  <a:lnTo>
                    <a:pt x="400" y="658"/>
                  </a:lnTo>
                  <a:lnTo>
                    <a:pt x="389" y="651"/>
                  </a:lnTo>
                  <a:lnTo>
                    <a:pt x="380" y="646"/>
                  </a:lnTo>
                  <a:lnTo>
                    <a:pt x="370" y="640"/>
                  </a:lnTo>
                  <a:lnTo>
                    <a:pt x="361" y="634"/>
                  </a:lnTo>
                  <a:lnTo>
                    <a:pt x="350" y="628"/>
                  </a:lnTo>
                  <a:lnTo>
                    <a:pt x="340" y="623"/>
                  </a:lnTo>
                  <a:lnTo>
                    <a:pt x="331" y="618"/>
                  </a:lnTo>
                  <a:lnTo>
                    <a:pt x="321" y="612"/>
                  </a:lnTo>
                  <a:lnTo>
                    <a:pt x="310" y="607"/>
                  </a:lnTo>
                  <a:lnTo>
                    <a:pt x="300" y="602"/>
                  </a:lnTo>
                  <a:lnTo>
                    <a:pt x="290" y="597"/>
                  </a:lnTo>
                  <a:lnTo>
                    <a:pt x="279" y="592"/>
                  </a:lnTo>
                  <a:lnTo>
                    <a:pt x="270" y="587"/>
                  </a:lnTo>
                  <a:lnTo>
                    <a:pt x="260" y="581"/>
                  </a:lnTo>
                  <a:lnTo>
                    <a:pt x="251" y="576"/>
                  </a:lnTo>
                  <a:lnTo>
                    <a:pt x="242" y="571"/>
                  </a:lnTo>
                  <a:lnTo>
                    <a:pt x="231" y="566"/>
                  </a:lnTo>
                  <a:lnTo>
                    <a:pt x="222" y="559"/>
                  </a:lnTo>
                  <a:lnTo>
                    <a:pt x="214" y="554"/>
                  </a:lnTo>
                  <a:lnTo>
                    <a:pt x="205" y="549"/>
                  </a:lnTo>
                  <a:lnTo>
                    <a:pt x="198" y="544"/>
                  </a:lnTo>
                  <a:lnTo>
                    <a:pt x="186" y="537"/>
                  </a:lnTo>
                  <a:lnTo>
                    <a:pt x="174" y="530"/>
                  </a:lnTo>
                  <a:lnTo>
                    <a:pt x="163" y="522"/>
                  </a:lnTo>
                  <a:lnTo>
                    <a:pt x="152" y="513"/>
                  </a:lnTo>
                  <a:lnTo>
                    <a:pt x="130" y="496"/>
                  </a:lnTo>
                  <a:lnTo>
                    <a:pt x="111" y="475"/>
                  </a:lnTo>
                  <a:lnTo>
                    <a:pt x="93" y="454"/>
                  </a:lnTo>
                  <a:lnTo>
                    <a:pt x="76" y="431"/>
                  </a:lnTo>
                  <a:lnTo>
                    <a:pt x="60" y="407"/>
                  </a:lnTo>
                  <a:lnTo>
                    <a:pt x="46" y="382"/>
                  </a:lnTo>
                  <a:lnTo>
                    <a:pt x="23" y="328"/>
                  </a:lnTo>
                  <a:lnTo>
                    <a:pt x="7" y="269"/>
                  </a:lnTo>
                  <a:lnTo>
                    <a:pt x="0" y="209"/>
                  </a:lnTo>
                  <a:lnTo>
                    <a:pt x="0" y="146"/>
                  </a:lnTo>
                  <a:lnTo>
                    <a:pt x="10" y="108"/>
                  </a:lnTo>
                  <a:lnTo>
                    <a:pt x="18" y="88"/>
                  </a:lnTo>
                  <a:lnTo>
                    <a:pt x="28" y="70"/>
                  </a:lnTo>
                  <a:lnTo>
                    <a:pt x="41" y="53"/>
                  </a:lnTo>
                  <a:lnTo>
                    <a:pt x="54" y="38"/>
                  </a:lnTo>
                  <a:lnTo>
                    <a:pt x="68" y="25"/>
                  </a:lnTo>
                  <a:lnTo>
                    <a:pt x="76" y="18"/>
                  </a:lnTo>
                  <a:lnTo>
                    <a:pt x="82" y="13"/>
                  </a:lnTo>
                  <a:lnTo>
                    <a:pt x="90" y="9"/>
                  </a:lnTo>
                  <a:lnTo>
                    <a:pt x="98" y="5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59" y="18"/>
                  </a:lnTo>
                  <a:lnTo>
                    <a:pt x="170" y="56"/>
                  </a:lnTo>
                  <a:lnTo>
                    <a:pt x="161" y="75"/>
                  </a:lnTo>
                  <a:lnTo>
                    <a:pt x="150" y="92"/>
                  </a:lnTo>
                  <a:lnTo>
                    <a:pt x="135" y="108"/>
                  </a:lnTo>
                  <a:lnTo>
                    <a:pt x="121" y="123"/>
                  </a:lnTo>
                  <a:lnTo>
                    <a:pt x="99" y="155"/>
                  </a:lnTo>
                  <a:lnTo>
                    <a:pt x="99" y="199"/>
                  </a:lnTo>
                  <a:lnTo>
                    <a:pt x="103" y="218"/>
                  </a:lnTo>
                  <a:lnTo>
                    <a:pt x="110" y="234"/>
                  </a:lnTo>
                  <a:lnTo>
                    <a:pt x="120" y="247"/>
                  </a:lnTo>
                  <a:lnTo>
                    <a:pt x="132" y="259"/>
                  </a:lnTo>
                  <a:lnTo>
                    <a:pt x="138" y="263"/>
                  </a:lnTo>
                  <a:lnTo>
                    <a:pt x="145" y="268"/>
                  </a:lnTo>
                  <a:lnTo>
                    <a:pt x="160" y="275"/>
                  </a:lnTo>
                  <a:lnTo>
                    <a:pt x="177" y="280"/>
                  </a:lnTo>
                  <a:lnTo>
                    <a:pt x="194" y="284"/>
                  </a:lnTo>
                  <a:lnTo>
                    <a:pt x="230" y="287"/>
                  </a:lnTo>
                  <a:lnTo>
                    <a:pt x="268" y="289"/>
                  </a:lnTo>
                  <a:lnTo>
                    <a:pt x="334" y="291"/>
                  </a:lnTo>
                  <a:lnTo>
                    <a:pt x="403" y="286"/>
                  </a:lnTo>
                  <a:lnTo>
                    <a:pt x="472" y="276"/>
                  </a:lnTo>
                  <a:lnTo>
                    <a:pt x="506" y="269"/>
                  </a:lnTo>
                  <a:lnTo>
                    <a:pt x="539" y="262"/>
                  </a:lnTo>
                  <a:lnTo>
                    <a:pt x="574" y="254"/>
                  </a:lnTo>
                  <a:lnTo>
                    <a:pt x="608" y="245"/>
                  </a:lnTo>
                  <a:lnTo>
                    <a:pt x="642" y="236"/>
                  </a:lnTo>
                  <a:lnTo>
                    <a:pt x="675" y="227"/>
                  </a:lnTo>
                  <a:lnTo>
                    <a:pt x="709" y="218"/>
                  </a:lnTo>
                  <a:lnTo>
                    <a:pt x="741" y="210"/>
                  </a:lnTo>
                  <a:lnTo>
                    <a:pt x="775" y="201"/>
                  </a:lnTo>
                  <a:lnTo>
                    <a:pt x="809" y="194"/>
                  </a:lnTo>
                  <a:lnTo>
                    <a:pt x="842" y="187"/>
                  </a:lnTo>
                  <a:lnTo>
                    <a:pt x="876" y="180"/>
                  </a:lnTo>
                  <a:lnTo>
                    <a:pt x="926" y="177"/>
                  </a:lnTo>
                  <a:lnTo>
                    <a:pt x="976" y="187"/>
                  </a:lnTo>
                  <a:lnTo>
                    <a:pt x="1000" y="194"/>
                  </a:lnTo>
                  <a:lnTo>
                    <a:pt x="1024" y="203"/>
                  </a:lnTo>
                  <a:lnTo>
                    <a:pt x="1047" y="212"/>
                  </a:lnTo>
                  <a:lnTo>
                    <a:pt x="1059" y="218"/>
                  </a:lnTo>
                  <a:lnTo>
                    <a:pt x="1069" y="223"/>
                  </a:lnTo>
                  <a:lnTo>
                    <a:pt x="1083" y="231"/>
                  </a:lnTo>
                  <a:lnTo>
                    <a:pt x="1096" y="238"/>
                  </a:lnTo>
                  <a:lnTo>
                    <a:pt x="1110" y="246"/>
                  </a:lnTo>
                  <a:lnTo>
                    <a:pt x="1125" y="255"/>
                  </a:lnTo>
                  <a:lnTo>
                    <a:pt x="1139" y="264"/>
                  </a:lnTo>
                  <a:lnTo>
                    <a:pt x="1152" y="275"/>
                  </a:lnTo>
                  <a:lnTo>
                    <a:pt x="1180" y="295"/>
                  </a:lnTo>
                  <a:lnTo>
                    <a:pt x="1207" y="319"/>
                  </a:lnTo>
                  <a:lnTo>
                    <a:pt x="1233" y="343"/>
                  </a:lnTo>
                  <a:lnTo>
                    <a:pt x="1259" y="370"/>
                  </a:lnTo>
                  <a:lnTo>
                    <a:pt x="1283" y="398"/>
                  </a:lnTo>
                  <a:lnTo>
                    <a:pt x="1303" y="427"/>
                  </a:lnTo>
                  <a:lnTo>
                    <a:pt x="1323" y="457"/>
                  </a:lnTo>
                  <a:lnTo>
                    <a:pt x="1339" y="488"/>
                  </a:lnTo>
                  <a:lnTo>
                    <a:pt x="1352" y="521"/>
                  </a:lnTo>
                  <a:lnTo>
                    <a:pt x="1368" y="585"/>
                  </a:lnTo>
                  <a:lnTo>
                    <a:pt x="1368" y="650"/>
                  </a:lnTo>
                  <a:lnTo>
                    <a:pt x="1360" y="664"/>
                  </a:lnTo>
                  <a:lnTo>
                    <a:pt x="1350" y="675"/>
                  </a:lnTo>
                  <a:lnTo>
                    <a:pt x="1339" y="685"/>
                  </a:lnTo>
                  <a:lnTo>
                    <a:pt x="1329" y="691"/>
                  </a:lnTo>
                  <a:lnTo>
                    <a:pt x="1317" y="697"/>
                  </a:lnTo>
                  <a:lnTo>
                    <a:pt x="1305" y="699"/>
                  </a:lnTo>
                  <a:lnTo>
                    <a:pt x="1284" y="699"/>
                  </a:lnTo>
                  <a:lnTo>
                    <a:pt x="1264" y="693"/>
                  </a:lnTo>
                  <a:lnTo>
                    <a:pt x="1251" y="681"/>
                  </a:lnTo>
                  <a:lnTo>
                    <a:pt x="1246" y="663"/>
                  </a:lnTo>
                  <a:lnTo>
                    <a:pt x="1251" y="641"/>
                  </a:lnTo>
                  <a:lnTo>
                    <a:pt x="1279" y="576"/>
                  </a:lnTo>
                  <a:lnTo>
                    <a:pt x="1270" y="561"/>
                  </a:lnTo>
                  <a:lnTo>
                    <a:pt x="1255" y="546"/>
                  </a:lnTo>
                  <a:lnTo>
                    <a:pt x="1237" y="532"/>
                  </a:lnTo>
                  <a:lnTo>
                    <a:pt x="1227" y="524"/>
                  </a:lnTo>
                  <a:lnTo>
                    <a:pt x="1216" y="517"/>
                  </a:lnTo>
                  <a:lnTo>
                    <a:pt x="1205" y="510"/>
                  </a:lnTo>
                  <a:lnTo>
                    <a:pt x="1193" y="504"/>
                  </a:lnTo>
                  <a:lnTo>
                    <a:pt x="1182" y="496"/>
                  </a:lnTo>
                  <a:lnTo>
                    <a:pt x="1169" y="489"/>
                  </a:lnTo>
                  <a:lnTo>
                    <a:pt x="1154" y="483"/>
                  </a:lnTo>
                  <a:lnTo>
                    <a:pt x="1141" y="476"/>
                  </a:lnTo>
                  <a:lnTo>
                    <a:pt x="1127" y="470"/>
                  </a:lnTo>
                  <a:lnTo>
                    <a:pt x="1113" y="464"/>
                  </a:lnTo>
                  <a:lnTo>
                    <a:pt x="1100" y="458"/>
                  </a:lnTo>
                  <a:lnTo>
                    <a:pt x="1086" y="453"/>
                  </a:lnTo>
                  <a:lnTo>
                    <a:pt x="1071" y="448"/>
                  </a:lnTo>
                  <a:lnTo>
                    <a:pt x="1057" y="444"/>
                  </a:lnTo>
                  <a:lnTo>
                    <a:pt x="1030" y="436"/>
                  </a:lnTo>
                  <a:lnTo>
                    <a:pt x="1004" y="430"/>
                  </a:lnTo>
                  <a:lnTo>
                    <a:pt x="956" y="425"/>
                  </a:lnTo>
                  <a:lnTo>
                    <a:pt x="920" y="430"/>
                  </a:lnTo>
                  <a:lnTo>
                    <a:pt x="943" y="649"/>
                  </a:lnTo>
                  <a:lnTo>
                    <a:pt x="942" y="759"/>
                  </a:lnTo>
                  <a:lnTo>
                    <a:pt x="936" y="813"/>
                  </a:lnTo>
                  <a:lnTo>
                    <a:pt x="926" y="869"/>
                  </a:lnTo>
                  <a:lnTo>
                    <a:pt x="895" y="864"/>
                  </a:lnTo>
                  <a:lnTo>
                    <a:pt x="910" y="774"/>
                  </a:lnTo>
                  <a:lnTo>
                    <a:pt x="916" y="694"/>
                  </a:lnTo>
                  <a:lnTo>
                    <a:pt x="914" y="624"/>
                  </a:lnTo>
                  <a:lnTo>
                    <a:pt x="906" y="563"/>
                  </a:lnTo>
                  <a:lnTo>
                    <a:pt x="894" y="511"/>
                  </a:lnTo>
                  <a:lnTo>
                    <a:pt x="886" y="489"/>
                  </a:lnTo>
                  <a:lnTo>
                    <a:pt x="879" y="469"/>
                  </a:lnTo>
                  <a:lnTo>
                    <a:pt x="871" y="452"/>
                  </a:lnTo>
                  <a:lnTo>
                    <a:pt x="863" y="436"/>
                  </a:lnTo>
                  <a:lnTo>
                    <a:pt x="849" y="410"/>
                  </a:lnTo>
                  <a:lnTo>
                    <a:pt x="862" y="403"/>
                  </a:lnTo>
                  <a:lnTo>
                    <a:pt x="876" y="395"/>
                  </a:lnTo>
                  <a:lnTo>
                    <a:pt x="889" y="388"/>
                  </a:lnTo>
                  <a:lnTo>
                    <a:pt x="903" y="383"/>
                  </a:lnTo>
                  <a:lnTo>
                    <a:pt x="930" y="376"/>
                  </a:lnTo>
                  <a:lnTo>
                    <a:pt x="958" y="372"/>
                  </a:lnTo>
                  <a:lnTo>
                    <a:pt x="1013" y="376"/>
                  </a:lnTo>
                  <a:lnTo>
                    <a:pt x="1040" y="382"/>
                  </a:lnTo>
                  <a:lnTo>
                    <a:pt x="1069" y="392"/>
                  </a:lnTo>
                  <a:lnTo>
                    <a:pt x="1082" y="398"/>
                  </a:lnTo>
                  <a:lnTo>
                    <a:pt x="1096" y="404"/>
                  </a:lnTo>
                  <a:lnTo>
                    <a:pt x="1110" y="410"/>
                  </a:lnTo>
                  <a:lnTo>
                    <a:pt x="1123" y="418"/>
                  </a:lnTo>
                  <a:lnTo>
                    <a:pt x="1138" y="426"/>
                  </a:lnTo>
                  <a:lnTo>
                    <a:pt x="1152" y="435"/>
                  </a:lnTo>
                  <a:lnTo>
                    <a:pt x="1165" y="444"/>
                  </a:lnTo>
                  <a:lnTo>
                    <a:pt x="1179" y="452"/>
                  </a:lnTo>
                  <a:lnTo>
                    <a:pt x="1192" y="462"/>
                  </a:lnTo>
                  <a:lnTo>
                    <a:pt x="1200" y="467"/>
                  </a:lnTo>
                  <a:lnTo>
                    <a:pt x="1206" y="473"/>
                  </a:lnTo>
                  <a:lnTo>
                    <a:pt x="1232" y="492"/>
                  </a:lnTo>
                  <a:lnTo>
                    <a:pt x="1259" y="515"/>
                  </a:lnTo>
                  <a:lnTo>
                    <a:pt x="1285" y="537"/>
                  </a:lnTo>
                  <a:lnTo>
                    <a:pt x="1303" y="568"/>
                  </a:lnTo>
                  <a:lnTo>
                    <a:pt x="1303" y="597"/>
                  </a:lnTo>
                  <a:lnTo>
                    <a:pt x="1294" y="624"/>
                  </a:lnTo>
                  <a:lnTo>
                    <a:pt x="1286" y="640"/>
                  </a:lnTo>
                  <a:lnTo>
                    <a:pt x="1279" y="655"/>
                  </a:lnTo>
                  <a:lnTo>
                    <a:pt x="1273" y="663"/>
                  </a:lnTo>
                  <a:lnTo>
                    <a:pt x="1281" y="669"/>
                  </a:lnTo>
                  <a:lnTo>
                    <a:pt x="1295" y="672"/>
                  </a:lnTo>
                  <a:lnTo>
                    <a:pt x="1310" y="668"/>
                  </a:lnTo>
                  <a:lnTo>
                    <a:pt x="1341" y="638"/>
                  </a:lnTo>
                  <a:lnTo>
                    <a:pt x="1345" y="596"/>
                  </a:lnTo>
                  <a:lnTo>
                    <a:pt x="1339" y="571"/>
                  </a:lnTo>
                  <a:lnTo>
                    <a:pt x="1334" y="548"/>
                  </a:lnTo>
                  <a:lnTo>
                    <a:pt x="1321" y="506"/>
                  </a:lnTo>
                  <a:lnTo>
                    <a:pt x="1312" y="489"/>
                  </a:lnTo>
                  <a:lnTo>
                    <a:pt x="1303" y="473"/>
                  </a:lnTo>
                  <a:lnTo>
                    <a:pt x="1294" y="457"/>
                  </a:lnTo>
                  <a:lnTo>
                    <a:pt x="1284" y="442"/>
                  </a:lnTo>
                  <a:lnTo>
                    <a:pt x="1275" y="426"/>
                  </a:lnTo>
                  <a:lnTo>
                    <a:pt x="1264" y="412"/>
                  </a:lnTo>
                  <a:lnTo>
                    <a:pt x="1245" y="386"/>
                  </a:lnTo>
                  <a:lnTo>
                    <a:pt x="1224" y="361"/>
                  </a:lnTo>
                  <a:lnTo>
                    <a:pt x="1204" y="339"/>
                  </a:lnTo>
                  <a:lnTo>
                    <a:pt x="1182" y="319"/>
                  </a:lnTo>
                  <a:lnTo>
                    <a:pt x="1161" y="300"/>
                  </a:lnTo>
                  <a:lnTo>
                    <a:pt x="1149" y="293"/>
                  </a:lnTo>
                  <a:lnTo>
                    <a:pt x="1139" y="285"/>
                  </a:lnTo>
                  <a:lnTo>
                    <a:pt x="1127" y="277"/>
                  </a:lnTo>
                  <a:lnTo>
                    <a:pt x="1116" y="269"/>
                  </a:lnTo>
                  <a:lnTo>
                    <a:pt x="1105" y="263"/>
                  </a:lnTo>
                  <a:lnTo>
                    <a:pt x="1093" y="258"/>
                  </a:lnTo>
                  <a:lnTo>
                    <a:pt x="1082" y="251"/>
                  </a:lnTo>
                  <a:lnTo>
                    <a:pt x="1070" y="246"/>
                  </a:lnTo>
                  <a:lnTo>
                    <a:pt x="1057" y="242"/>
                  </a:lnTo>
                  <a:lnTo>
                    <a:pt x="1046" y="237"/>
                  </a:lnTo>
                  <a:lnTo>
                    <a:pt x="1021" y="231"/>
                  </a:lnTo>
                  <a:lnTo>
                    <a:pt x="998" y="224"/>
                  </a:lnTo>
                  <a:lnTo>
                    <a:pt x="973" y="219"/>
                  </a:lnTo>
                  <a:lnTo>
                    <a:pt x="921" y="214"/>
                  </a:lnTo>
                  <a:lnTo>
                    <a:pt x="868" y="215"/>
                  </a:lnTo>
                  <a:lnTo>
                    <a:pt x="757" y="229"/>
                  </a:lnTo>
                  <a:lnTo>
                    <a:pt x="727" y="236"/>
                  </a:lnTo>
                  <a:lnTo>
                    <a:pt x="697" y="242"/>
                  </a:lnTo>
                  <a:lnTo>
                    <a:pt x="669" y="250"/>
                  </a:lnTo>
                  <a:lnTo>
                    <a:pt x="638" y="258"/>
                  </a:lnTo>
                  <a:lnTo>
                    <a:pt x="607" y="267"/>
                  </a:lnTo>
                  <a:lnTo>
                    <a:pt x="576" y="276"/>
                  </a:lnTo>
                  <a:lnTo>
                    <a:pt x="560" y="281"/>
                  </a:lnTo>
                  <a:lnTo>
                    <a:pt x="545" y="286"/>
                  </a:lnTo>
                  <a:lnTo>
                    <a:pt x="528" y="291"/>
                  </a:lnTo>
                  <a:lnTo>
                    <a:pt x="512" y="298"/>
                  </a:lnTo>
                  <a:lnTo>
                    <a:pt x="489" y="302"/>
                  </a:lnTo>
                  <a:lnTo>
                    <a:pt x="459" y="307"/>
                  </a:lnTo>
                  <a:lnTo>
                    <a:pt x="427" y="312"/>
                  </a:lnTo>
                  <a:lnTo>
                    <a:pt x="392" y="317"/>
                  </a:lnTo>
                  <a:lnTo>
                    <a:pt x="356" y="322"/>
                  </a:lnTo>
                  <a:lnTo>
                    <a:pt x="317" y="326"/>
                  </a:lnTo>
                  <a:lnTo>
                    <a:pt x="240" y="326"/>
                  </a:lnTo>
                  <a:lnTo>
                    <a:pt x="170" y="316"/>
                  </a:lnTo>
                  <a:lnTo>
                    <a:pt x="139" y="304"/>
                  </a:lnTo>
                  <a:lnTo>
                    <a:pt x="125" y="298"/>
                  </a:lnTo>
                  <a:lnTo>
                    <a:pt x="113" y="289"/>
                  </a:lnTo>
                  <a:lnTo>
                    <a:pt x="77" y="242"/>
                  </a:lnTo>
                  <a:lnTo>
                    <a:pt x="68" y="209"/>
                  </a:lnTo>
                  <a:lnTo>
                    <a:pt x="68" y="170"/>
                  </a:lnTo>
                  <a:lnTo>
                    <a:pt x="75" y="135"/>
                  </a:lnTo>
                  <a:lnTo>
                    <a:pt x="84" y="121"/>
                  </a:lnTo>
                  <a:lnTo>
                    <a:pt x="94" y="108"/>
                  </a:lnTo>
                  <a:lnTo>
                    <a:pt x="116" y="82"/>
                  </a:lnTo>
                  <a:lnTo>
                    <a:pt x="135" y="53"/>
                  </a:lnTo>
                  <a:lnTo>
                    <a:pt x="129" y="39"/>
                  </a:lnTo>
                  <a:lnTo>
                    <a:pt x="119" y="31"/>
                  </a:lnTo>
                  <a:lnTo>
                    <a:pt x="107" y="31"/>
                  </a:lnTo>
                  <a:lnTo>
                    <a:pt x="95" y="35"/>
                  </a:lnTo>
                  <a:lnTo>
                    <a:pt x="73" y="53"/>
                  </a:lnTo>
                  <a:lnTo>
                    <a:pt x="60" y="74"/>
                  </a:lnTo>
                  <a:lnTo>
                    <a:pt x="42" y="144"/>
                  </a:lnTo>
                  <a:lnTo>
                    <a:pt x="36" y="209"/>
                  </a:lnTo>
                  <a:lnTo>
                    <a:pt x="38" y="267"/>
                  </a:lnTo>
                  <a:lnTo>
                    <a:pt x="44" y="294"/>
                  </a:lnTo>
                  <a:lnTo>
                    <a:pt x="51" y="320"/>
                  </a:lnTo>
                  <a:lnTo>
                    <a:pt x="60" y="344"/>
                  </a:lnTo>
                  <a:lnTo>
                    <a:pt x="71" y="368"/>
                  </a:lnTo>
                  <a:lnTo>
                    <a:pt x="84" y="390"/>
                  </a:lnTo>
                  <a:lnTo>
                    <a:pt x="98" y="410"/>
                  </a:lnTo>
                  <a:lnTo>
                    <a:pt x="113" y="431"/>
                  </a:lnTo>
                  <a:lnTo>
                    <a:pt x="130" y="449"/>
                  </a:lnTo>
                  <a:lnTo>
                    <a:pt x="147" y="467"/>
                  </a:lnTo>
                  <a:lnTo>
                    <a:pt x="167" y="484"/>
                  </a:lnTo>
                  <a:lnTo>
                    <a:pt x="186" y="501"/>
                  </a:lnTo>
                  <a:lnTo>
                    <a:pt x="205" y="515"/>
                  </a:lnTo>
                  <a:lnTo>
                    <a:pt x="216" y="523"/>
                  </a:lnTo>
                  <a:lnTo>
                    <a:pt x="226" y="530"/>
                  </a:lnTo>
                  <a:lnTo>
                    <a:pt x="236" y="537"/>
                  </a:lnTo>
                  <a:lnTo>
                    <a:pt x="248" y="544"/>
                  </a:lnTo>
                  <a:lnTo>
                    <a:pt x="257" y="550"/>
                  </a:lnTo>
                  <a:lnTo>
                    <a:pt x="269" y="558"/>
                  </a:lnTo>
                  <a:lnTo>
                    <a:pt x="279" y="565"/>
                  </a:lnTo>
                  <a:lnTo>
                    <a:pt x="290" y="570"/>
                  </a:lnTo>
                  <a:lnTo>
                    <a:pt x="300" y="576"/>
                  </a:lnTo>
                  <a:lnTo>
                    <a:pt x="312" y="583"/>
                  </a:lnTo>
                  <a:lnTo>
                    <a:pt x="322" y="588"/>
                  </a:lnTo>
                  <a:lnTo>
                    <a:pt x="332" y="594"/>
                  </a:lnTo>
                  <a:lnTo>
                    <a:pt x="343" y="599"/>
                  </a:lnTo>
                  <a:lnTo>
                    <a:pt x="353" y="605"/>
                  </a:lnTo>
                  <a:lnTo>
                    <a:pt x="363" y="610"/>
                  </a:lnTo>
                  <a:lnTo>
                    <a:pt x="374" y="615"/>
                  </a:lnTo>
                  <a:lnTo>
                    <a:pt x="383" y="621"/>
                  </a:lnTo>
                  <a:lnTo>
                    <a:pt x="392" y="627"/>
                  </a:lnTo>
                  <a:lnTo>
                    <a:pt x="402" y="632"/>
                  </a:lnTo>
                  <a:lnTo>
                    <a:pt x="411" y="636"/>
                  </a:lnTo>
                  <a:lnTo>
                    <a:pt x="420" y="641"/>
                  </a:lnTo>
                  <a:lnTo>
                    <a:pt x="428" y="646"/>
                  </a:lnTo>
                  <a:lnTo>
                    <a:pt x="446" y="656"/>
                  </a:lnTo>
                  <a:lnTo>
                    <a:pt x="462" y="665"/>
                  </a:lnTo>
                  <a:lnTo>
                    <a:pt x="476" y="675"/>
                  </a:lnTo>
                  <a:lnTo>
                    <a:pt x="502" y="700"/>
                  </a:lnTo>
                  <a:lnTo>
                    <a:pt x="520" y="730"/>
                  </a:lnTo>
                  <a:lnTo>
                    <a:pt x="539" y="801"/>
                  </a:lnTo>
                  <a:lnTo>
                    <a:pt x="542" y="878"/>
                  </a:lnTo>
                  <a:lnTo>
                    <a:pt x="538" y="949"/>
                  </a:lnTo>
                  <a:lnTo>
                    <a:pt x="536" y="953"/>
                  </a:lnTo>
                  <a:lnTo>
                    <a:pt x="525" y="949"/>
                  </a:lnTo>
                  <a:lnTo>
                    <a:pt x="510" y="944"/>
                  </a:lnTo>
                  <a:lnTo>
                    <a:pt x="501" y="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D8E7A89A-D8FA-4B5B-8CA6-EF4F91F2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453"/>
              <a:ext cx="144" cy="169"/>
            </a:xfrm>
            <a:custGeom>
              <a:avLst/>
              <a:gdLst>
                <a:gd name="T0" fmla="*/ 1 w 288"/>
                <a:gd name="T1" fmla="*/ 1 h 338"/>
                <a:gd name="T2" fmla="*/ 1 w 288"/>
                <a:gd name="T3" fmla="*/ 1 h 338"/>
                <a:gd name="T4" fmla="*/ 1 w 288"/>
                <a:gd name="T5" fmla="*/ 1 h 338"/>
                <a:gd name="T6" fmla="*/ 1 w 288"/>
                <a:gd name="T7" fmla="*/ 1 h 338"/>
                <a:gd name="T8" fmla="*/ 1 w 288"/>
                <a:gd name="T9" fmla="*/ 1 h 338"/>
                <a:gd name="T10" fmla="*/ 1 w 288"/>
                <a:gd name="T11" fmla="*/ 1 h 338"/>
                <a:gd name="T12" fmla="*/ 1 w 288"/>
                <a:gd name="T13" fmla="*/ 1 h 338"/>
                <a:gd name="T14" fmla="*/ 1 w 288"/>
                <a:gd name="T15" fmla="*/ 1 h 338"/>
                <a:gd name="T16" fmla="*/ 1 w 288"/>
                <a:gd name="T17" fmla="*/ 1 h 338"/>
                <a:gd name="T18" fmla="*/ 1 w 288"/>
                <a:gd name="T19" fmla="*/ 1 h 338"/>
                <a:gd name="T20" fmla="*/ 1 w 288"/>
                <a:gd name="T21" fmla="*/ 1 h 338"/>
                <a:gd name="T22" fmla="*/ 1 w 288"/>
                <a:gd name="T23" fmla="*/ 1 h 338"/>
                <a:gd name="T24" fmla="*/ 1 w 288"/>
                <a:gd name="T25" fmla="*/ 1 h 338"/>
                <a:gd name="T26" fmla="*/ 1 w 288"/>
                <a:gd name="T27" fmla="*/ 1 h 338"/>
                <a:gd name="T28" fmla="*/ 1 w 288"/>
                <a:gd name="T29" fmla="*/ 1 h 338"/>
                <a:gd name="T30" fmla="*/ 1 w 288"/>
                <a:gd name="T31" fmla="*/ 1 h 338"/>
                <a:gd name="T32" fmla="*/ 1 w 288"/>
                <a:gd name="T33" fmla="*/ 1 h 338"/>
                <a:gd name="T34" fmla="*/ 1 w 288"/>
                <a:gd name="T35" fmla="*/ 1 h 338"/>
                <a:gd name="T36" fmla="*/ 1 w 288"/>
                <a:gd name="T37" fmla="*/ 1 h 338"/>
                <a:gd name="T38" fmla="*/ 1 w 288"/>
                <a:gd name="T39" fmla="*/ 1 h 338"/>
                <a:gd name="T40" fmla="*/ 1 w 288"/>
                <a:gd name="T41" fmla="*/ 1 h 338"/>
                <a:gd name="T42" fmla="*/ 1 w 288"/>
                <a:gd name="T43" fmla="*/ 1 h 338"/>
                <a:gd name="T44" fmla="*/ 1 w 288"/>
                <a:gd name="T45" fmla="*/ 1 h 338"/>
                <a:gd name="T46" fmla="*/ 1 w 288"/>
                <a:gd name="T47" fmla="*/ 1 h 338"/>
                <a:gd name="T48" fmla="*/ 1 w 288"/>
                <a:gd name="T49" fmla="*/ 1 h 338"/>
                <a:gd name="T50" fmla="*/ 1 w 288"/>
                <a:gd name="T51" fmla="*/ 1 h 338"/>
                <a:gd name="T52" fmla="*/ 1 w 288"/>
                <a:gd name="T53" fmla="*/ 1 h 338"/>
                <a:gd name="T54" fmla="*/ 1 w 288"/>
                <a:gd name="T55" fmla="*/ 1 h 338"/>
                <a:gd name="T56" fmla="*/ 1 w 288"/>
                <a:gd name="T57" fmla="*/ 1 h 338"/>
                <a:gd name="T58" fmla="*/ 1 w 288"/>
                <a:gd name="T59" fmla="*/ 1 h 338"/>
                <a:gd name="T60" fmla="*/ 1 w 288"/>
                <a:gd name="T61" fmla="*/ 1 h 338"/>
                <a:gd name="T62" fmla="*/ 1 w 288"/>
                <a:gd name="T63" fmla="*/ 1 h 338"/>
                <a:gd name="T64" fmla="*/ 1 w 288"/>
                <a:gd name="T65" fmla="*/ 1 h 338"/>
                <a:gd name="T66" fmla="*/ 1 w 288"/>
                <a:gd name="T67" fmla="*/ 1 h 338"/>
                <a:gd name="T68" fmla="*/ 1 w 288"/>
                <a:gd name="T69" fmla="*/ 1 h 338"/>
                <a:gd name="T70" fmla="*/ 1 w 288"/>
                <a:gd name="T71" fmla="*/ 1 h 338"/>
                <a:gd name="T72" fmla="*/ 1 w 288"/>
                <a:gd name="T73" fmla="*/ 1 h 338"/>
                <a:gd name="T74" fmla="*/ 1 w 288"/>
                <a:gd name="T75" fmla="*/ 1 h 338"/>
                <a:gd name="T76" fmla="*/ 1 w 288"/>
                <a:gd name="T77" fmla="*/ 1 h 338"/>
                <a:gd name="T78" fmla="*/ 1 w 288"/>
                <a:gd name="T79" fmla="*/ 1 h 338"/>
                <a:gd name="T80" fmla="*/ 1 w 288"/>
                <a:gd name="T81" fmla="*/ 1 h 3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8"/>
                <a:gd name="T124" fmla="*/ 0 h 338"/>
                <a:gd name="T125" fmla="*/ 288 w 288"/>
                <a:gd name="T126" fmla="*/ 338 h 3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8" h="338">
                  <a:moveTo>
                    <a:pt x="9" y="336"/>
                  </a:moveTo>
                  <a:lnTo>
                    <a:pt x="15" y="310"/>
                  </a:lnTo>
                  <a:lnTo>
                    <a:pt x="13" y="277"/>
                  </a:lnTo>
                  <a:lnTo>
                    <a:pt x="8" y="243"/>
                  </a:lnTo>
                  <a:lnTo>
                    <a:pt x="0" y="215"/>
                  </a:lnTo>
                  <a:lnTo>
                    <a:pt x="3" y="197"/>
                  </a:lnTo>
                  <a:lnTo>
                    <a:pt x="11" y="181"/>
                  </a:lnTo>
                  <a:lnTo>
                    <a:pt x="22" y="168"/>
                  </a:lnTo>
                  <a:lnTo>
                    <a:pt x="35" y="156"/>
                  </a:lnTo>
                  <a:lnTo>
                    <a:pt x="34" y="128"/>
                  </a:lnTo>
                  <a:lnTo>
                    <a:pt x="39" y="114"/>
                  </a:lnTo>
                  <a:lnTo>
                    <a:pt x="48" y="101"/>
                  </a:lnTo>
                  <a:lnTo>
                    <a:pt x="60" y="88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91" y="63"/>
                  </a:lnTo>
                  <a:lnTo>
                    <a:pt x="100" y="57"/>
                  </a:lnTo>
                  <a:lnTo>
                    <a:pt x="109" y="52"/>
                  </a:lnTo>
                  <a:lnTo>
                    <a:pt x="118" y="46"/>
                  </a:lnTo>
                  <a:lnTo>
                    <a:pt x="127" y="41"/>
                  </a:lnTo>
                  <a:lnTo>
                    <a:pt x="136" y="36"/>
                  </a:lnTo>
                  <a:lnTo>
                    <a:pt x="147" y="31"/>
                  </a:lnTo>
                  <a:lnTo>
                    <a:pt x="165" y="23"/>
                  </a:lnTo>
                  <a:lnTo>
                    <a:pt x="183" y="15"/>
                  </a:lnTo>
                  <a:lnTo>
                    <a:pt x="200" y="9"/>
                  </a:lnTo>
                  <a:lnTo>
                    <a:pt x="215" y="5"/>
                  </a:lnTo>
                  <a:lnTo>
                    <a:pt x="240" y="0"/>
                  </a:lnTo>
                  <a:lnTo>
                    <a:pt x="242" y="9"/>
                  </a:lnTo>
                  <a:lnTo>
                    <a:pt x="239" y="18"/>
                  </a:lnTo>
                  <a:lnTo>
                    <a:pt x="231" y="36"/>
                  </a:lnTo>
                  <a:lnTo>
                    <a:pt x="275" y="33"/>
                  </a:lnTo>
                  <a:lnTo>
                    <a:pt x="255" y="74"/>
                  </a:lnTo>
                  <a:lnTo>
                    <a:pt x="288" y="76"/>
                  </a:lnTo>
                  <a:lnTo>
                    <a:pt x="266" y="96"/>
                  </a:lnTo>
                  <a:lnTo>
                    <a:pt x="245" y="118"/>
                  </a:lnTo>
                  <a:lnTo>
                    <a:pt x="226" y="144"/>
                  </a:lnTo>
                  <a:lnTo>
                    <a:pt x="209" y="172"/>
                  </a:lnTo>
                  <a:lnTo>
                    <a:pt x="193" y="202"/>
                  </a:lnTo>
                  <a:lnTo>
                    <a:pt x="182" y="233"/>
                  </a:lnTo>
                  <a:lnTo>
                    <a:pt x="167" y="294"/>
                  </a:lnTo>
                  <a:lnTo>
                    <a:pt x="157" y="299"/>
                  </a:lnTo>
                  <a:lnTo>
                    <a:pt x="144" y="303"/>
                  </a:lnTo>
                  <a:lnTo>
                    <a:pt x="121" y="300"/>
                  </a:lnTo>
                  <a:lnTo>
                    <a:pt x="129" y="272"/>
                  </a:lnTo>
                  <a:lnTo>
                    <a:pt x="138" y="246"/>
                  </a:lnTo>
                  <a:lnTo>
                    <a:pt x="148" y="221"/>
                  </a:lnTo>
                  <a:lnTo>
                    <a:pt x="160" y="198"/>
                  </a:lnTo>
                  <a:lnTo>
                    <a:pt x="174" y="176"/>
                  </a:lnTo>
                  <a:lnTo>
                    <a:pt x="189" y="154"/>
                  </a:lnTo>
                  <a:lnTo>
                    <a:pt x="206" y="133"/>
                  </a:lnTo>
                  <a:lnTo>
                    <a:pt x="227" y="111"/>
                  </a:lnTo>
                  <a:lnTo>
                    <a:pt x="218" y="109"/>
                  </a:lnTo>
                  <a:lnTo>
                    <a:pt x="206" y="109"/>
                  </a:lnTo>
                  <a:lnTo>
                    <a:pt x="193" y="110"/>
                  </a:lnTo>
                  <a:lnTo>
                    <a:pt x="205" y="99"/>
                  </a:lnTo>
                  <a:lnTo>
                    <a:pt x="218" y="87"/>
                  </a:lnTo>
                  <a:lnTo>
                    <a:pt x="240" y="59"/>
                  </a:lnTo>
                  <a:lnTo>
                    <a:pt x="222" y="62"/>
                  </a:lnTo>
                  <a:lnTo>
                    <a:pt x="204" y="70"/>
                  </a:lnTo>
                  <a:lnTo>
                    <a:pt x="186" y="77"/>
                  </a:lnTo>
                  <a:lnTo>
                    <a:pt x="167" y="84"/>
                  </a:lnTo>
                  <a:lnTo>
                    <a:pt x="176" y="67"/>
                  </a:lnTo>
                  <a:lnTo>
                    <a:pt x="184" y="46"/>
                  </a:lnTo>
                  <a:lnTo>
                    <a:pt x="169" y="53"/>
                  </a:lnTo>
                  <a:lnTo>
                    <a:pt x="152" y="61"/>
                  </a:lnTo>
                  <a:lnTo>
                    <a:pt x="132" y="70"/>
                  </a:lnTo>
                  <a:lnTo>
                    <a:pt x="113" y="80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79" y="103"/>
                  </a:lnTo>
                  <a:lnTo>
                    <a:pt x="60" y="132"/>
                  </a:lnTo>
                  <a:lnTo>
                    <a:pt x="65" y="140"/>
                  </a:lnTo>
                  <a:lnTo>
                    <a:pt x="65" y="149"/>
                  </a:lnTo>
                  <a:lnTo>
                    <a:pt x="60" y="158"/>
                  </a:lnTo>
                  <a:lnTo>
                    <a:pt x="52" y="169"/>
                  </a:lnTo>
                  <a:lnTo>
                    <a:pt x="35" y="191"/>
                  </a:lnTo>
                  <a:lnTo>
                    <a:pt x="28" y="211"/>
                  </a:lnTo>
                  <a:lnTo>
                    <a:pt x="38" y="238"/>
                  </a:lnTo>
                  <a:lnTo>
                    <a:pt x="44" y="272"/>
                  </a:lnTo>
                  <a:lnTo>
                    <a:pt x="43" y="335"/>
                  </a:lnTo>
                  <a:lnTo>
                    <a:pt x="28" y="338"/>
                  </a:lnTo>
                  <a:lnTo>
                    <a:pt x="9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16AB9F24-D23C-432A-832E-F6E8D1EB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505"/>
              <a:ext cx="13" cy="12"/>
            </a:xfrm>
            <a:custGeom>
              <a:avLst/>
              <a:gdLst>
                <a:gd name="T0" fmla="*/ 0 w 26"/>
                <a:gd name="T1" fmla="*/ 1 h 24"/>
                <a:gd name="T2" fmla="*/ 1 w 26"/>
                <a:gd name="T3" fmla="*/ 0 h 24"/>
                <a:gd name="T4" fmla="*/ 1 w 26"/>
                <a:gd name="T5" fmla="*/ 1 h 24"/>
                <a:gd name="T6" fmla="*/ 1 w 26"/>
                <a:gd name="T7" fmla="*/ 1 h 24"/>
                <a:gd name="T8" fmla="*/ 1 w 26"/>
                <a:gd name="T9" fmla="*/ 1 h 24"/>
                <a:gd name="T10" fmla="*/ 0 w 26"/>
                <a:gd name="T11" fmla="*/ 1 h 24"/>
                <a:gd name="T12" fmla="*/ 0 w 26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4"/>
                <a:gd name="T23" fmla="*/ 26 w 2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4">
                  <a:moveTo>
                    <a:pt x="0" y="13"/>
                  </a:moveTo>
                  <a:lnTo>
                    <a:pt x="9" y="0"/>
                  </a:lnTo>
                  <a:lnTo>
                    <a:pt x="26" y="20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090439A-1F68-4FDB-93B8-60EDE2E0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424"/>
              <a:ext cx="33" cy="27"/>
            </a:xfrm>
            <a:custGeom>
              <a:avLst/>
              <a:gdLst>
                <a:gd name="T0" fmla="*/ 0 w 66"/>
                <a:gd name="T1" fmla="*/ 0 h 56"/>
                <a:gd name="T2" fmla="*/ 1 w 66"/>
                <a:gd name="T3" fmla="*/ 0 h 56"/>
                <a:gd name="T4" fmla="*/ 1 w 66"/>
                <a:gd name="T5" fmla="*/ 0 h 56"/>
                <a:gd name="T6" fmla="*/ 1 w 66"/>
                <a:gd name="T7" fmla="*/ 0 h 56"/>
                <a:gd name="T8" fmla="*/ 1 w 66"/>
                <a:gd name="T9" fmla="*/ 0 h 56"/>
                <a:gd name="T10" fmla="*/ 1 w 66"/>
                <a:gd name="T11" fmla="*/ 0 h 56"/>
                <a:gd name="T12" fmla="*/ 1 w 66"/>
                <a:gd name="T13" fmla="*/ 0 h 56"/>
                <a:gd name="T14" fmla="*/ 1 w 66"/>
                <a:gd name="T15" fmla="*/ 0 h 56"/>
                <a:gd name="T16" fmla="*/ 1 w 66"/>
                <a:gd name="T17" fmla="*/ 0 h 56"/>
                <a:gd name="T18" fmla="*/ 1 w 66"/>
                <a:gd name="T19" fmla="*/ 0 h 56"/>
                <a:gd name="T20" fmla="*/ 1 w 66"/>
                <a:gd name="T21" fmla="*/ 0 h 56"/>
                <a:gd name="T22" fmla="*/ 0 w 66"/>
                <a:gd name="T23" fmla="*/ 0 h 56"/>
                <a:gd name="T24" fmla="*/ 0 w 6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6"/>
                <a:gd name="T41" fmla="*/ 66 w 6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6">
                  <a:moveTo>
                    <a:pt x="0" y="39"/>
                  </a:moveTo>
                  <a:lnTo>
                    <a:pt x="5" y="31"/>
                  </a:lnTo>
                  <a:lnTo>
                    <a:pt x="17" y="18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6" y="18"/>
                  </a:lnTo>
                  <a:lnTo>
                    <a:pt x="40" y="38"/>
                  </a:lnTo>
                  <a:lnTo>
                    <a:pt x="24" y="46"/>
                  </a:lnTo>
                  <a:lnTo>
                    <a:pt x="10" y="56"/>
                  </a:lnTo>
                  <a:lnTo>
                    <a:pt x="1" y="4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72BC5169-D473-4B70-B668-658C90909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371"/>
              <a:ext cx="34" cy="42"/>
            </a:xfrm>
            <a:custGeom>
              <a:avLst/>
              <a:gdLst>
                <a:gd name="T0" fmla="*/ 1 w 67"/>
                <a:gd name="T1" fmla="*/ 1 h 83"/>
                <a:gd name="T2" fmla="*/ 0 w 67"/>
                <a:gd name="T3" fmla="*/ 1 h 83"/>
                <a:gd name="T4" fmla="*/ 1 w 67"/>
                <a:gd name="T5" fmla="*/ 1 h 83"/>
                <a:gd name="T6" fmla="*/ 1 w 67"/>
                <a:gd name="T7" fmla="*/ 1 h 83"/>
                <a:gd name="T8" fmla="*/ 1 w 67"/>
                <a:gd name="T9" fmla="*/ 1 h 83"/>
                <a:gd name="T10" fmla="*/ 1 w 67"/>
                <a:gd name="T11" fmla="*/ 0 h 83"/>
                <a:gd name="T12" fmla="*/ 1 w 67"/>
                <a:gd name="T13" fmla="*/ 1 h 83"/>
                <a:gd name="T14" fmla="*/ 1 w 67"/>
                <a:gd name="T15" fmla="*/ 1 h 83"/>
                <a:gd name="T16" fmla="*/ 1 w 67"/>
                <a:gd name="T17" fmla="*/ 1 h 83"/>
                <a:gd name="T18" fmla="*/ 1 w 67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83"/>
                <a:gd name="T32" fmla="*/ 67 w 67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83">
                  <a:moveTo>
                    <a:pt x="9" y="83"/>
                  </a:moveTo>
                  <a:lnTo>
                    <a:pt x="0" y="81"/>
                  </a:lnTo>
                  <a:lnTo>
                    <a:pt x="5" y="61"/>
                  </a:lnTo>
                  <a:lnTo>
                    <a:pt x="20" y="38"/>
                  </a:lnTo>
                  <a:lnTo>
                    <a:pt x="40" y="17"/>
                  </a:lnTo>
                  <a:lnTo>
                    <a:pt x="55" y="0"/>
                  </a:lnTo>
                  <a:lnTo>
                    <a:pt x="67" y="11"/>
                  </a:lnTo>
                  <a:lnTo>
                    <a:pt x="67" y="25"/>
                  </a:lnTo>
                  <a:lnTo>
                    <a:pt x="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3EF6B12A-FA64-4BBB-9B8E-F809DAC6C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2367"/>
              <a:ext cx="23" cy="40"/>
            </a:xfrm>
            <a:custGeom>
              <a:avLst/>
              <a:gdLst>
                <a:gd name="T0" fmla="*/ 0 w 47"/>
                <a:gd name="T1" fmla="*/ 1 h 79"/>
                <a:gd name="T2" fmla="*/ 0 w 47"/>
                <a:gd name="T3" fmla="*/ 1 h 79"/>
                <a:gd name="T4" fmla="*/ 0 w 47"/>
                <a:gd name="T5" fmla="*/ 0 h 79"/>
                <a:gd name="T6" fmla="*/ 0 w 47"/>
                <a:gd name="T7" fmla="*/ 1 h 79"/>
                <a:gd name="T8" fmla="*/ 0 w 47"/>
                <a:gd name="T9" fmla="*/ 1 h 79"/>
                <a:gd name="T10" fmla="*/ 0 w 47"/>
                <a:gd name="T11" fmla="*/ 1 h 79"/>
                <a:gd name="T12" fmla="*/ 0 w 47"/>
                <a:gd name="T13" fmla="*/ 1 h 79"/>
                <a:gd name="T14" fmla="*/ 0 w 47"/>
                <a:gd name="T15" fmla="*/ 1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79"/>
                <a:gd name="T26" fmla="*/ 47 w 4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79">
                  <a:moveTo>
                    <a:pt x="0" y="71"/>
                  </a:moveTo>
                  <a:lnTo>
                    <a:pt x="21" y="2"/>
                  </a:lnTo>
                  <a:lnTo>
                    <a:pt x="35" y="0"/>
                  </a:lnTo>
                  <a:lnTo>
                    <a:pt x="47" y="7"/>
                  </a:lnTo>
                  <a:lnTo>
                    <a:pt x="21" y="76"/>
                  </a:lnTo>
                  <a:lnTo>
                    <a:pt x="8" y="7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899C6BDF-BDF1-4658-872D-660662A8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2979"/>
              <a:ext cx="100" cy="716"/>
            </a:xfrm>
            <a:custGeom>
              <a:avLst/>
              <a:gdLst>
                <a:gd name="T0" fmla="*/ 1 w 199"/>
                <a:gd name="T1" fmla="*/ 0 h 1432"/>
                <a:gd name="T2" fmla="*/ 1 w 199"/>
                <a:gd name="T3" fmla="*/ 1 h 1432"/>
                <a:gd name="T4" fmla="*/ 1 w 199"/>
                <a:gd name="T5" fmla="*/ 1 h 1432"/>
                <a:gd name="T6" fmla="*/ 1 w 199"/>
                <a:gd name="T7" fmla="*/ 1 h 1432"/>
                <a:gd name="T8" fmla="*/ 1 w 199"/>
                <a:gd name="T9" fmla="*/ 1 h 1432"/>
                <a:gd name="T10" fmla="*/ 1 w 199"/>
                <a:gd name="T11" fmla="*/ 1 h 1432"/>
                <a:gd name="T12" fmla="*/ 0 w 199"/>
                <a:gd name="T13" fmla="*/ 1 h 1432"/>
                <a:gd name="T14" fmla="*/ 1 w 199"/>
                <a:gd name="T15" fmla="*/ 1 h 1432"/>
                <a:gd name="T16" fmla="*/ 0 w 199"/>
                <a:gd name="T17" fmla="*/ 1 h 1432"/>
                <a:gd name="T18" fmla="*/ 1 w 199"/>
                <a:gd name="T19" fmla="*/ 1 h 1432"/>
                <a:gd name="T20" fmla="*/ 0 w 199"/>
                <a:gd name="T21" fmla="*/ 1 h 1432"/>
                <a:gd name="T22" fmla="*/ 1 w 199"/>
                <a:gd name="T23" fmla="*/ 1 h 1432"/>
                <a:gd name="T24" fmla="*/ 0 w 199"/>
                <a:gd name="T25" fmla="*/ 1 h 1432"/>
                <a:gd name="T26" fmla="*/ 1 w 199"/>
                <a:gd name="T27" fmla="*/ 0 h 1432"/>
                <a:gd name="T28" fmla="*/ 1 w 199"/>
                <a:gd name="T29" fmla="*/ 0 h 14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1432"/>
                <a:gd name="T47" fmla="*/ 199 w 199"/>
                <a:gd name="T48" fmla="*/ 1432 h 14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1432">
                  <a:moveTo>
                    <a:pt x="172" y="0"/>
                  </a:moveTo>
                  <a:lnTo>
                    <a:pt x="199" y="1423"/>
                  </a:lnTo>
                  <a:lnTo>
                    <a:pt x="14" y="1432"/>
                  </a:lnTo>
                  <a:lnTo>
                    <a:pt x="168" y="1316"/>
                  </a:lnTo>
                  <a:lnTo>
                    <a:pt x="25" y="1170"/>
                  </a:lnTo>
                  <a:lnTo>
                    <a:pt x="149" y="995"/>
                  </a:lnTo>
                  <a:lnTo>
                    <a:pt x="0" y="856"/>
                  </a:lnTo>
                  <a:lnTo>
                    <a:pt x="141" y="683"/>
                  </a:lnTo>
                  <a:lnTo>
                    <a:pt x="0" y="520"/>
                  </a:lnTo>
                  <a:lnTo>
                    <a:pt x="124" y="352"/>
                  </a:lnTo>
                  <a:lnTo>
                    <a:pt x="0" y="208"/>
                  </a:lnTo>
                  <a:lnTo>
                    <a:pt x="113" y="107"/>
                  </a:lnTo>
                  <a:lnTo>
                    <a:pt x="0" y="1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3CCC431-0791-4021-8C19-C509F76D1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3208"/>
              <a:ext cx="126" cy="487"/>
            </a:xfrm>
            <a:custGeom>
              <a:avLst/>
              <a:gdLst>
                <a:gd name="T0" fmla="*/ 0 w 253"/>
                <a:gd name="T1" fmla="*/ 0 h 974"/>
                <a:gd name="T2" fmla="*/ 0 w 253"/>
                <a:gd name="T3" fmla="*/ 1 h 974"/>
                <a:gd name="T4" fmla="*/ 0 w 253"/>
                <a:gd name="T5" fmla="*/ 1 h 974"/>
                <a:gd name="T6" fmla="*/ 0 w 253"/>
                <a:gd name="T7" fmla="*/ 1 h 974"/>
                <a:gd name="T8" fmla="*/ 0 w 253"/>
                <a:gd name="T9" fmla="*/ 1 h 974"/>
                <a:gd name="T10" fmla="*/ 0 w 253"/>
                <a:gd name="T11" fmla="*/ 1 h 974"/>
                <a:gd name="T12" fmla="*/ 0 w 253"/>
                <a:gd name="T13" fmla="*/ 1 h 974"/>
                <a:gd name="T14" fmla="*/ 0 w 253"/>
                <a:gd name="T15" fmla="*/ 1 h 974"/>
                <a:gd name="T16" fmla="*/ 0 w 253"/>
                <a:gd name="T17" fmla="*/ 1 h 974"/>
                <a:gd name="T18" fmla="*/ 0 w 253"/>
                <a:gd name="T19" fmla="*/ 1 h 974"/>
                <a:gd name="T20" fmla="*/ 0 w 253"/>
                <a:gd name="T21" fmla="*/ 1 h 974"/>
                <a:gd name="T22" fmla="*/ 0 w 253"/>
                <a:gd name="T23" fmla="*/ 0 h 974"/>
                <a:gd name="T24" fmla="*/ 0 w 253"/>
                <a:gd name="T25" fmla="*/ 0 h 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974"/>
                <a:gd name="T41" fmla="*/ 253 w 253"/>
                <a:gd name="T42" fmla="*/ 974 h 9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974">
                  <a:moveTo>
                    <a:pt x="228" y="0"/>
                  </a:moveTo>
                  <a:lnTo>
                    <a:pt x="253" y="968"/>
                  </a:lnTo>
                  <a:lnTo>
                    <a:pt x="53" y="974"/>
                  </a:lnTo>
                  <a:lnTo>
                    <a:pt x="192" y="813"/>
                  </a:lnTo>
                  <a:lnTo>
                    <a:pt x="34" y="748"/>
                  </a:lnTo>
                  <a:lnTo>
                    <a:pt x="197" y="574"/>
                  </a:lnTo>
                  <a:lnTo>
                    <a:pt x="25" y="449"/>
                  </a:lnTo>
                  <a:lnTo>
                    <a:pt x="189" y="312"/>
                  </a:lnTo>
                  <a:lnTo>
                    <a:pt x="29" y="214"/>
                  </a:lnTo>
                  <a:lnTo>
                    <a:pt x="169" y="122"/>
                  </a:lnTo>
                  <a:lnTo>
                    <a:pt x="0" y="2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4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FCCE8654-04F6-40DD-A320-FA9FB37D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3395"/>
              <a:ext cx="128" cy="289"/>
            </a:xfrm>
            <a:custGeom>
              <a:avLst/>
              <a:gdLst>
                <a:gd name="T0" fmla="*/ 0 w 257"/>
                <a:gd name="T1" fmla="*/ 0 h 579"/>
                <a:gd name="T2" fmla="*/ 0 w 257"/>
                <a:gd name="T3" fmla="*/ 0 h 579"/>
                <a:gd name="T4" fmla="*/ 0 w 257"/>
                <a:gd name="T5" fmla="*/ 0 h 579"/>
                <a:gd name="T6" fmla="*/ 0 w 257"/>
                <a:gd name="T7" fmla="*/ 0 h 579"/>
                <a:gd name="T8" fmla="*/ 0 w 257"/>
                <a:gd name="T9" fmla="*/ 0 h 579"/>
                <a:gd name="T10" fmla="*/ 0 w 257"/>
                <a:gd name="T11" fmla="*/ 0 h 579"/>
                <a:gd name="T12" fmla="*/ 0 w 257"/>
                <a:gd name="T13" fmla="*/ 0 h 579"/>
                <a:gd name="T14" fmla="*/ 0 w 257"/>
                <a:gd name="T15" fmla="*/ 0 h 579"/>
                <a:gd name="T16" fmla="*/ 0 w 257"/>
                <a:gd name="T17" fmla="*/ 0 h 579"/>
                <a:gd name="T18" fmla="*/ 0 w 257"/>
                <a:gd name="T19" fmla="*/ 0 h 579"/>
                <a:gd name="T20" fmla="*/ 0 w 257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579"/>
                <a:gd name="T35" fmla="*/ 257 w 257"/>
                <a:gd name="T36" fmla="*/ 579 h 5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579">
                  <a:moveTo>
                    <a:pt x="228" y="0"/>
                  </a:moveTo>
                  <a:lnTo>
                    <a:pt x="257" y="579"/>
                  </a:lnTo>
                  <a:lnTo>
                    <a:pt x="39" y="579"/>
                  </a:lnTo>
                  <a:lnTo>
                    <a:pt x="197" y="491"/>
                  </a:lnTo>
                  <a:lnTo>
                    <a:pt x="39" y="408"/>
                  </a:lnTo>
                  <a:lnTo>
                    <a:pt x="197" y="290"/>
                  </a:lnTo>
                  <a:lnTo>
                    <a:pt x="17" y="204"/>
                  </a:lnTo>
                  <a:lnTo>
                    <a:pt x="172" y="115"/>
                  </a:lnTo>
                  <a:lnTo>
                    <a:pt x="0" y="2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B3261E8-2621-441C-8DB5-FC631A80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512"/>
              <a:ext cx="97" cy="193"/>
            </a:xfrm>
            <a:custGeom>
              <a:avLst/>
              <a:gdLst>
                <a:gd name="T0" fmla="*/ 1 w 193"/>
                <a:gd name="T1" fmla="*/ 0 h 384"/>
                <a:gd name="T2" fmla="*/ 1 w 193"/>
                <a:gd name="T3" fmla="*/ 1 h 384"/>
                <a:gd name="T4" fmla="*/ 0 w 193"/>
                <a:gd name="T5" fmla="*/ 1 h 384"/>
                <a:gd name="T6" fmla="*/ 1 w 193"/>
                <a:gd name="T7" fmla="*/ 1 h 384"/>
                <a:gd name="T8" fmla="*/ 1 w 193"/>
                <a:gd name="T9" fmla="*/ 1 h 384"/>
                <a:gd name="T10" fmla="*/ 1 w 193"/>
                <a:gd name="T11" fmla="*/ 1 h 384"/>
                <a:gd name="T12" fmla="*/ 1 w 193"/>
                <a:gd name="T13" fmla="*/ 1 h 384"/>
                <a:gd name="T14" fmla="*/ 1 w 193"/>
                <a:gd name="T15" fmla="*/ 1 h 384"/>
                <a:gd name="T16" fmla="*/ 1 w 193"/>
                <a:gd name="T17" fmla="*/ 1 h 384"/>
                <a:gd name="T18" fmla="*/ 1 w 193"/>
                <a:gd name="T19" fmla="*/ 0 h 384"/>
                <a:gd name="T20" fmla="*/ 1 w 193"/>
                <a:gd name="T21" fmla="*/ 0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3"/>
                <a:gd name="T34" fmla="*/ 0 h 384"/>
                <a:gd name="T35" fmla="*/ 193 w 193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3" h="384">
                  <a:moveTo>
                    <a:pt x="171" y="0"/>
                  </a:moveTo>
                  <a:lnTo>
                    <a:pt x="193" y="384"/>
                  </a:lnTo>
                  <a:lnTo>
                    <a:pt x="0" y="379"/>
                  </a:lnTo>
                  <a:lnTo>
                    <a:pt x="145" y="304"/>
                  </a:lnTo>
                  <a:lnTo>
                    <a:pt x="20" y="256"/>
                  </a:lnTo>
                  <a:lnTo>
                    <a:pt x="145" y="173"/>
                  </a:lnTo>
                  <a:lnTo>
                    <a:pt x="17" y="97"/>
                  </a:lnTo>
                  <a:lnTo>
                    <a:pt x="138" y="60"/>
                  </a:lnTo>
                  <a:lnTo>
                    <a:pt x="8" y="1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8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29461805-7A39-4E81-A256-D4D97746F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563"/>
              <a:ext cx="108" cy="138"/>
            </a:xfrm>
            <a:custGeom>
              <a:avLst/>
              <a:gdLst>
                <a:gd name="T0" fmla="*/ 1 w 216"/>
                <a:gd name="T1" fmla="*/ 0 h 275"/>
                <a:gd name="T2" fmla="*/ 1 w 216"/>
                <a:gd name="T3" fmla="*/ 1 h 275"/>
                <a:gd name="T4" fmla="*/ 1 w 216"/>
                <a:gd name="T5" fmla="*/ 1 h 275"/>
                <a:gd name="T6" fmla="*/ 1 w 216"/>
                <a:gd name="T7" fmla="*/ 1 h 275"/>
                <a:gd name="T8" fmla="*/ 1 w 216"/>
                <a:gd name="T9" fmla="*/ 1 h 275"/>
                <a:gd name="T10" fmla="*/ 1 w 216"/>
                <a:gd name="T11" fmla="*/ 1 h 275"/>
                <a:gd name="T12" fmla="*/ 0 w 216"/>
                <a:gd name="T13" fmla="*/ 1 h 275"/>
                <a:gd name="T14" fmla="*/ 1 w 216"/>
                <a:gd name="T15" fmla="*/ 0 h 275"/>
                <a:gd name="T16" fmla="*/ 1 w 216"/>
                <a:gd name="T17" fmla="*/ 0 h 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75"/>
                <a:gd name="T29" fmla="*/ 216 w 216"/>
                <a:gd name="T30" fmla="*/ 275 h 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75">
                  <a:moveTo>
                    <a:pt x="200" y="0"/>
                  </a:moveTo>
                  <a:lnTo>
                    <a:pt x="216" y="266"/>
                  </a:lnTo>
                  <a:lnTo>
                    <a:pt x="11" y="275"/>
                  </a:lnTo>
                  <a:lnTo>
                    <a:pt x="155" y="199"/>
                  </a:lnTo>
                  <a:lnTo>
                    <a:pt x="11" y="170"/>
                  </a:lnTo>
                  <a:lnTo>
                    <a:pt x="141" y="98"/>
                  </a:lnTo>
                  <a:lnTo>
                    <a:pt x="0" y="3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E0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A03A86E5-5F45-4E7F-8AF7-8B9A5AEE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3264"/>
              <a:ext cx="102" cy="428"/>
            </a:xfrm>
            <a:custGeom>
              <a:avLst/>
              <a:gdLst>
                <a:gd name="T0" fmla="*/ 0 w 205"/>
                <a:gd name="T1" fmla="*/ 0 h 855"/>
                <a:gd name="T2" fmla="*/ 0 w 205"/>
                <a:gd name="T3" fmla="*/ 1 h 855"/>
                <a:gd name="T4" fmla="*/ 0 w 205"/>
                <a:gd name="T5" fmla="*/ 1 h 855"/>
                <a:gd name="T6" fmla="*/ 0 w 205"/>
                <a:gd name="T7" fmla="*/ 1 h 855"/>
                <a:gd name="T8" fmla="*/ 0 w 205"/>
                <a:gd name="T9" fmla="*/ 1 h 855"/>
                <a:gd name="T10" fmla="*/ 0 w 205"/>
                <a:gd name="T11" fmla="*/ 1 h 855"/>
                <a:gd name="T12" fmla="*/ 0 w 205"/>
                <a:gd name="T13" fmla="*/ 1 h 855"/>
                <a:gd name="T14" fmla="*/ 0 w 205"/>
                <a:gd name="T15" fmla="*/ 1 h 855"/>
                <a:gd name="T16" fmla="*/ 0 w 205"/>
                <a:gd name="T17" fmla="*/ 1 h 855"/>
                <a:gd name="T18" fmla="*/ 0 w 205"/>
                <a:gd name="T19" fmla="*/ 1 h 855"/>
                <a:gd name="T20" fmla="*/ 0 w 205"/>
                <a:gd name="T21" fmla="*/ 1 h 855"/>
                <a:gd name="T22" fmla="*/ 0 w 205"/>
                <a:gd name="T23" fmla="*/ 0 h 855"/>
                <a:gd name="T24" fmla="*/ 0 w 205"/>
                <a:gd name="T25" fmla="*/ 0 h 8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855"/>
                <a:gd name="T41" fmla="*/ 205 w 205"/>
                <a:gd name="T42" fmla="*/ 855 h 8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855">
                  <a:moveTo>
                    <a:pt x="184" y="0"/>
                  </a:moveTo>
                  <a:lnTo>
                    <a:pt x="205" y="840"/>
                  </a:lnTo>
                  <a:lnTo>
                    <a:pt x="20" y="855"/>
                  </a:lnTo>
                  <a:lnTo>
                    <a:pt x="188" y="756"/>
                  </a:lnTo>
                  <a:lnTo>
                    <a:pt x="20" y="688"/>
                  </a:lnTo>
                  <a:lnTo>
                    <a:pt x="169" y="543"/>
                  </a:lnTo>
                  <a:lnTo>
                    <a:pt x="16" y="436"/>
                  </a:lnTo>
                  <a:lnTo>
                    <a:pt x="160" y="301"/>
                  </a:lnTo>
                  <a:lnTo>
                    <a:pt x="8" y="153"/>
                  </a:lnTo>
                  <a:lnTo>
                    <a:pt x="148" y="76"/>
                  </a:lnTo>
                  <a:lnTo>
                    <a:pt x="0" y="1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0EA5BBFD-3C44-4990-8BE1-40494A1F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332"/>
              <a:ext cx="390" cy="466"/>
            </a:xfrm>
            <a:custGeom>
              <a:avLst/>
              <a:gdLst>
                <a:gd name="T0" fmla="*/ 1 w 780"/>
                <a:gd name="T1" fmla="*/ 1 h 932"/>
                <a:gd name="T2" fmla="*/ 1 w 780"/>
                <a:gd name="T3" fmla="*/ 1 h 932"/>
                <a:gd name="T4" fmla="*/ 1 w 780"/>
                <a:gd name="T5" fmla="*/ 1 h 932"/>
                <a:gd name="T6" fmla="*/ 1 w 780"/>
                <a:gd name="T7" fmla="*/ 1 h 932"/>
                <a:gd name="T8" fmla="*/ 1 w 780"/>
                <a:gd name="T9" fmla="*/ 1 h 932"/>
                <a:gd name="T10" fmla="*/ 1 w 780"/>
                <a:gd name="T11" fmla="*/ 1 h 932"/>
                <a:gd name="T12" fmla="*/ 1 w 780"/>
                <a:gd name="T13" fmla="*/ 1 h 932"/>
                <a:gd name="T14" fmla="*/ 0 w 780"/>
                <a:gd name="T15" fmla="*/ 1 h 932"/>
                <a:gd name="T16" fmla="*/ 1 w 780"/>
                <a:gd name="T17" fmla="*/ 1 h 932"/>
                <a:gd name="T18" fmla="*/ 1 w 780"/>
                <a:gd name="T19" fmla="*/ 1 h 932"/>
                <a:gd name="T20" fmla="*/ 1 w 780"/>
                <a:gd name="T21" fmla="*/ 1 h 932"/>
                <a:gd name="T22" fmla="*/ 1 w 780"/>
                <a:gd name="T23" fmla="*/ 1 h 932"/>
                <a:gd name="T24" fmla="*/ 1 w 780"/>
                <a:gd name="T25" fmla="*/ 1 h 932"/>
                <a:gd name="T26" fmla="*/ 1 w 780"/>
                <a:gd name="T27" fmla="*/ 0 h 932"/>
                <a:gd name="T28" fmla="*/ 1 w 780"/>
                <a:gd name="T29" fmla="*/ 1 h 932"/>
                <a:gd name="T30" fmla="*/ 1 w 780"/>
                <a:gd name="T31" fmla="*/ 1 h 932"/>
                <a:gd name="T32" fmla="*/ 1 w 780"/>
                <a:gd name="T33" fmla="*/ 1 h 9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0"/>
                <a:gd name="T52" fmla="*/ 0 h 932"/>
                <a:gd name="T53" fmla="*/ 780 w 780"/>
                <a:gd name="T54" fmla="*/ 932 h 9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0" h="932">
                  <a:moveTo>
                    <a:pt x="680" y="263"/>
                  </a:moveTo>
                  <a:lnTo>
                    <a:pt x="569" y="384"/>
                  </a:lnTo>
                  <a:lnTo>
                    <a:pt x="560" y="547"/>
                  </a:lnTo>
                  <a:lnTo>
                    <a:pt x="611" y="679"/>
                  </a:lnTo>
                  <a:lnTo>
                    <a:pt x="680" y="772"/>
                  </a:lnTo>
                  <a:lnTo>
                    <a:pt x="529" y="932"/>
                  </a:lnTo>
                  <a:lnTo>
                    <a:pt x="136" y="892"/>
                  </a:lnTo>
                  <a:lnTo>
                    <a:pt x="0" y="914"/>
                  </a:lnTo>
                  <a:lnTo>
                    <a:pt x="12" y="439"/>
                  </a:lnTo>
                  <a:lnTo>
                    <a:pt x="46" y="196"/>
                  </a:lnTo>
                  <a:lnTo>
                    <a:pt x="108" y="120"/>
                  </a:lnTo>
                  <a:lnTo>
                    <a:pt x="416" y="41"/>
                  </a:lnTo>
                  <a:lnTo>
                    <a:pt x="680" y="4"/>
                  </a:lnTo>
                  <a:lnTo>
                    <a:pt x="780" y="0"/>
                  </a:lnTo>
                  <a:lnTo>
                    <a:pt x="756" y="167"/>
                  </a:lnTo>
                  <a:lnTo>
                    <a:pt x="680" y="26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8E13B28-C3EE-43F3-8F73-E8F916C09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2295"/>
              <a:ext cx="298" cy="312"/>
            </a:xfrm>
            <a:custGeom>
              <a:avLst/>
              <a:gdLst>
                <a:gd name="T0" fmla="*/ 1 w 595"/>
                <a:gd name="T1" fmla="*/ 1 h 624"/>
                <a:gd name="T2" fmla="*/ 1 w 595"/>
                <a:gd name="T3" fmla="*/ 1 h 624"/>
                <a:gd name="T4" fmla="*/ 1 w 595"/>
                <a:gd name="T5" fmla="*/ 1 h 624"/>
                <a:gd name="T6" fmla="*/ 1 w 595"/>
                <a:gd name="T7" fmla="*/ 1 h 624"/>
                <a:gd name="T8" fmla="*/ 1 w 595"/>
                <a:gd name="T9" fmla="*/ 1 h 624"/>
                <a:gd name="T10" fmla="*/ 0 w 595"/>
                <a:gd name="T11" fmla="*/ 1 h 624"/>
                <a:gd name="T12" fmla="*/ 1 w 595"/>
                <a:gd name="T13" fmla="*/ 1 h 624"/>
                <a:gd name="T14" fmla="*/ 1 w 595"/>
                <a:gd name="T15" fmla="*/ 1 h 624"/>
                <a:gd name="T16" fmla="*/ 1 w 595"/>
                <a:gd name="T17" fmla="*/ 1 h 624"/>
                <a:gd name="T18" fmla="*/ 1 w 595"/>
                <a:gd name="T19" fmla="*/ 1 h 624"/>
                <a:gd name="T20" fmla="*/ 1 w 595"/>
                <a:gd name="T21" fmla="*/ 1 h 624"/>
                <a:gd name="T22" fmla="*/ 1 w 595"/>
                <a:gd name="T23" fmla="*/ 1 h 624"/>
                <a:gd name="T24" fmla="*/ 1 w 595"/>
                <a:gd name="T25" fmla="*/ 1 h 624"/>
                <a:gd name="T26" fmla="*/ 1 w 595"/>
                <a:gd name="T27" fmla="*/ 1 h 624"/>
                <a:gd name="T28" fmla="*/ 1 w 595"/>
                <a:gd name="T29" fmla="*/ 1 h 624"/>
                <a:gd name="T30" fmla="*/ 1 w 595"/>
                <a:gd name="T31" fmla="*/ 1 h 624"/>
                <a:gd name="T32" fmla="*/ 1 w 595"/>
                <a:gd name="T33" fmla="*/ 1 h 624"/>
                <a:gd name="T34" fmla="*/ 1 w 595"/>
                <a:gd name="T35" fmla="*/ 0 h 624"/>
                <a:gd name="T36" fmla="*/ 1 w 595"/>
                <a:gd name="T37" fmla="*/ 1 h 624"/>
                <a:gd name="T38" fmla="*/ 1 w 595"/>
                <a:gd name="T39" fmla="*/ 1 h 624"/>
                <a:gd name="T40" fmla="*/ 1 w 595"/>
                <a:gd name="T41" fmla="*/ 1 h 6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5"/>
                <a:gd name="T64" fmla="*/ 0 h 624"/>
                <a:gd name="T65" fmla="*/ 595 w 595"/>
                <a:gd name="T66" fmla="*/ 624 h 6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5" h="624">
                  <a:moveTo>
                    <a:pt x="129" y="39"/>
                  </a:moveTo>
                  <a:lnTo>
                    <a:pt x="59" y="239"/>
                  </a:lnTo>
                  <a:lnTo>
                    <a:pt x="11" y="320"/>
                  </a:lnTo>
                  <a:lnTo>
                    <a:pt x="72" y="343"/>
                  </a:lnTo>
                  <a:lnTo>
                    <a:pt x="88" y="439"/>
                  </a:lnTo>
                  <a:lnTo>
                    <a:pt x="0" y="520"/>
                  </a:lnTo>
                  <a:lnTo>
                    <a:pt x="9" y="584"/>
                  </a:lnTo>
                  <a:lnTo>
                    <a:pt x="67" y="619"/>
                  </a:lnTo>
                  <a:lnTo>
                    <a:pt x="197" y="624"/>
                  </a:lnTo>
                  <a:lnTo>
                    <a:pt x="331" y="619"/>
                  </a:lnTo>
                  <a:lnTo>
                    <a:pt x="364" y="604"/>
                  </a:lnTo>
                  <a:lnTo>
                    <a:pt x="336" y="492"/>
                  </a:lnTo>
                  <a:lnTo>
                    <a:pt x="371" y="472"/>
                  </a:lnTo>
                  <a:lnTo>
                    <a:pt x="364" y="396"/>
                  </a:lnTo>
                  <a:lnTo>
                    <a:pt x="551" y="307"/>
                  </a:lnTo>
                  <a:lnTo>
                    <a:pt x="467" y="197"/>
                  </a:lnTo>
                  <a:lnTo>
                    <a:pt x="595" y="44"/>
                  </a:lnTo>
                  <a:lnTo>
                    <a:pt x="484" y="0"/>
                  </a:lnTo>
                  <a:lnTo>
                    <a:pt x="191" y="27"/>
                  </a:lnTo>
                  <a:lnTo>
                    <a:pt x="129" y="3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6ACDFD69-8DA4-4BE6-8373-6FEC9332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2736"/>
              <a:ext cx="522" cy="389"/>
            </a:xfrm>
            <a:custGeom>
              <a:avLst/>
              <a:gdLst>
                <a:gd name="T0" fmla="*/ 0 w 1045"/>
                <a:gd name="T1" fmla="*/ 0 h 779"/>
                <a:gd name="T2" fmla="*/ 0 w 1045"/>
                <a:gd name="T3" fmla="*/ 0 h 779"/>
                <a:gd name="T4" fmla="*/ 0 w 1045"/>
                <a:gd name="T5" fmla="*/ 0 h 779"/>
                <a:gd name="T6" fmla="*/ 0 w 1045"/>
                <a:gd name="T7" fmla="*/ 0 h 779"/>
                <a:gd name="T8" fmla="*/ 0 w 1045"/>
                <a:gd name="T9" fmla="*/ 0 h 779"/>
                <a:gd name="T10" fmla="*/ 0 w 1045"/>
                <a:gd name="T11" fmla="*/ 0 h 779"/>
                <a:gd name="T12" fmla="*/ 0 w 1045"/>
                <a:gd name="T13" fmla="*/ 0 h 779"/>
                <a:gd name="T14" fmla="*/ 0 w 1045"/>
                <a:gd name="T15" fmla="*/ 0 h 779"/>
                <a:gd name="T16" fmla="*/ 0 w 1045"/>
                <a:gd name="T17" fmla="*/ 0 h 779"/>
                <a:gd name="T18" fmla="*/ 0 w 1045"/>
                <a:gd name="T19" fmla="*/ 0 h 779"/>
                <a:gd name="T20" fmla="*/ 0 w 1045"/>
                <a:gd name="T21" fmla="*/ 0 h 779"/>
                <a:gd name="T22" fmla="*/ 0 w 1045"/>
                <a:gd name="T23" fmla="*/ 0 h 779"/>
                <a:gd name="T24" fmla="*/ 0 w 1045"/>
                <a:gd name="T25" fmla="*/ 0 h 779"/>
                <a:gd name="T26" fmla="*/ 0 w 1045"/>
                <a:gd name="T27" fmla="*/ 0 h 779"/>
                <a:gd name="T28" fmla="*/ 0 w 1045"/>
                <a:gd name="T29" fmla="*/ 0 h 779"/>
                <a:gd name="T30" fmla="*/ 0 w 1045"/>
                <a:gd name="T31" fmla="*/ 0 h 779"/>
                <a:gd name="T32" fmla="*/ 0 w 1045"/>
                <a:gd name="T33" fmla="*/ 0 h 779"/>
                <a:gd name="T34" fmla="*/ 0 w 1045"/>
                <a:gd name="T35" fmla="*/ 0 h 779"/>
                <a:gd name="T36" fmla="*/ 0 w 1045"/>
                <a:gd name="T37" fmla="*/ 0 h 779"/>
                <a:gd name="T38" fmla="*/ 0 w 1045"/>
                <a:gd name="T39" fmla="*/ 0 h 7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5"/>
                <a:gd name="T61" fmla="*/ 0 h 779"/>
                <a:gd name="T62" fmla="*/ 1045 w 1045"/>
                <a:gd name="T63" fmla="*/ 779 h 7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5" h="779">
                  <a:moveTo>
                    <a:pt x="0" y="132"/>
                  </a:moveTo>
                  <a:lnTo>
                    <a:pt x="76" y="110"/>
                  </a:lnTo>
                  <a:lnTo>
                    <a:pt x="303" y="127"/>
                  </a:lnTo>
                  <a:lnTo>
                    <a:pt x="450" y="152"/>
                  </a:lnTo>
                  <a:lnTo>
                    <a:pt x="535" y="159"/>
                  </a:lnTo>
                  <a:lnTo>
                    <a:pt x="679" y="0"/>
                  </a:lnTo>
                  <a:lnTo>
                    <a:pt x="854" y="110"/>
                  </a:lnTo>
                  <a:lnTo>
                    <a:pt x="1001" y="171"/>
                  </a:lnTo>
                  <a:lnTo>
                    <a:pt x="1045" y="231"/>
                  </a:lnTo>
                  <a:lnTo>
                    <a:pt x="823" y="240"/>
                  </a:lnTo>
                  <a:lnTo>
                    <a:pt x="654" y="288"/>
                  </a:lnTo>
                  <a:lnTo>
                    <a:pt x="568" y="408"/>
                  </a:lnTo>
                  <a:lnTo>
                    <a:pt x="495" y="607"/>
                  </a:lnTo>
                  <a:lnTo>
                    <a:pt x="455" y="763"/>
                  </a:lnTo>
                  <a:lnTo>
                    <a:pt x="323" y="779"/>
                  </a:lnTo>
                  <a:lnTo>
                    <a:pt x="311" y="418"/>
                  </a:lnTo>
                  <a:lnTo>
                    <a:pt x="160" y="335"/>
                  </a:lnTo>
                  <a:lnTo>
                    <a:pt x="12" y="33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5BBB7A2F-16D1-4CF2-A6A2-0A481932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042"/>
              <a:ext cx="193" cy="220"/>
            </a:xfrm>
            <a:custGeom>
              <a:avLst/>
              <a:gdLst>
                <a:gd name="T0" fmla="*/ 0 w 384"/>
                <a:gd name="T1" fmla="*/ 1 h 440"/>
                <a:gd name="T2" fmla="*/ 1 w 384"/>
                <a:gd name="T3" fmla="*/ 1 h 440"/>
                <a:gd name="T4" fmla="*/ 1 w 384"/>
                <a:gd name="T5" fmla="*/ 1 h 440"/>
                <a:gd name="T6" fmla="*/ 1 w 384"/>
                <a:gd name="T7" fmla="*/ 0 h 440"/>
                <a:gd name="T8" fmla="*/ 1 w 384"/>
                <a:gd name="T9" fmla="*/ 1 h 440"/>
                <a:gd name="T10" fmla="*/ 1 w 384"/>
                <a:gd name="T11" fmla="*/ 1 h 440"/>
                <a:gd name="T12" fmla="*/ 1 w 384"/>
                <a:gd name="T13" fmla="*/ 1 h 440"/>
                <a:gd name="T14" fmla="*/ 1 w 384"/>
                <a:gd name="T15" fmla="*/ 1 h 440"/>
                <a:gd name="T16" fmla="*/ 1 w 384"/>
                <a:gd name="T17" fmla="*/ 1 h 440"/>
                <a:gd name="T18" fmla="*/ 1 w 384"/>
                <a:gd name="T19" fmla="*/ 1 h 440"/>
                <a:gd name="T20" fmla="*/ 0 w 384"/>
                <a:gd name="T21" fmla="*/ 1 h 440"/>
                <a:gd name="T22" fmla="*/ 0 w 384"/>
                <a:gd name="T23" fmla="*/ 1 h 4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440"/>
                <a:gd name="T38" fmla="*/ 384 w 384"/>
                <a:gd name="T39" fmla="*/ 440 h 4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440">
                  <a:moveTo>
                    <a:pt x="0" y="208"/>
                  </a:moveTo>
                  <a:lnTo>
                    <a:pt x="36" y="173"/>
                  </a:lnTo>
                  <a:lnTo>
                    <a:pt x="81" y="55"/>
                  </a:lnTo>
                  <a:lnTo>
                    <a:pt x="224" y="0"/>
                  </a:lnTo>
                  <a:lnTo>
                    <a:pt x="373" y="5"/>
                  </a:lnTo>
                  <a:lnTo>
                    <a:pt x="340" y="149"/>
                  </a:lnTo>
                  <a:lnTo>
                    <a:pt x="356" y="272"/>
                  </a:lnTo>
                  <a:lnTo>
                    <a:pt x="384" y="376"/>
                  </a:lnTo>
                  <a:lnTo>
                    <a:pt x="84" y="440"/>
                  </a:lnTo>
                  <a:lnTo>
                    <a:pt x="72" y="26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AEDCDBF6-AB6A-484A-8DEF-40818F66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5"/>
              <a:ext cx="209" cy="195"/>
            </a:xfrm>
            <a:custGeom>
              <a:avLst/>
              <a:gdLst>
                <a:gd name="T0" fmla="*/ 0 w 419"/>
                <a:gd name="T1" fmla="*/ 0 h 391"/>
                <a:gd name="T2" fmla="*/ 0 w 419"/>
                <a:gd name="T3" fmla="*/ 0 h 391"/>
                <a:gd name="T4" fmla="*/ 0 w 419"/>
                <a:gd name="T5" fmla="*/ 0 h 391"/>
                <a:gd name="T6" fmla="*/ 0 w 419"/>
                <a:gd name="T7" fmla="*/ 0 h 391"/>
                <a:gd name="T8" fmla="*/ 0 w 419"/>
                <a:gd name="T9" fmla="*/ 0 h 391"/>
                <a:gd name="T10" fmla="*/ 0 w 419"/>
                <a:gd name="T11" fmla="*/ 0 h 391"/>
                <a:gd name="T12" fmla="*/ 0 w 419"/>
                <a:gd name="T13" fmla="*/ 0 h 391"/>
                <a:gd name="T14" fmla="*/ 0 w 419"/>
                <a:gd name="T15" fmla="*/ 0 h 391"/>
                <a:gd name="T16" fmla="*/ 0 w 419"/>
                <a:gd name="T17" fmla="*/ 0 h 391"/>
                <a:gd name="T18" fmla="*/ 0 w 419"/>
                <a:gd name="T19" fmla="*/ 0 h 391"/>
                <a:gd name="T20" fmla="*/ 0 w 419"/>
                <a:gd name="T21" fmla="*/ 0 h 391"/>
                <a:gd name="T22" fmla="*/ 0 w 419"/>
                <a:gd name="T23" fmla="*/ 0 h 3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9"/>
                <a:gd name="T37" fmla="*/ 0 h 391"/>
                <a:gd name="T38" fmla="*/ 419 w 419"/>
                <a:gd name="T39" fmla="*/ 391 h 3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9" h="391">
                  <a:moveTo>
                    <a:pt x="3" y="67"/>
                  </a:moveTo>
                  <a:lnTo>
                    <a:pt x="306" y="0"/>
                  </a:lnTo>
                  <a:lnTo>
                    <a:pt x="359" y="101"/>
                  </a:lnTo>
                  <a:lnTo>
                    <a:pt x="395" y="216"/>
                  </a:lnTo>
                  <a:lnTo>
                    <a:pt x="407" y="327"/>
                  </a:lnTo>
                  <a:lnTo>
                    <a:pt x="419" y="391"/>
                  </a:lnTo>
                  <a:lnTo>
                    <a:pt x="359" y="391"/>
                  </a:lnTo>
                  <a:lnTo>
                    <a:pt x="354" y="252"/>
                  </a:lnTo>
                  <a:lnTo>
                    <a:pt x="246" y="144"/>
                  </a:lnTo>
                  <a:lnTo>
                    <a:pt x="0" y="151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1FCA4135-DB61-4144-899E-FC4654635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2650"/>
              <a:ext cx="329" cy="419"/>
            </a:xfrm>
            <a:custGeom>
              <a:avLst/>
              <a:gdLst>
                <a:gd name="T0" fmla="*/ 1 w 658"/>
                <a:gd name="T1" fmla="*/ 0 h 839"/>
                <a:gd name="T2" fmla="*/ 1 w 658"/>
                <a:gd name="T3" fmla="*/ 0 h 839"/>
                <a:gd name="T4" fmla="*/ 1 w 658"/>
                <a:gd name="T5" fmla="*/ 0 h 839"/>
                <a:gd name="T6" fmla="*/ 1 w 658"/>
                <a:gd name="T7" fmla="*/ 0 h 839"/>
                <a:gd name="T8" fmla="*/ 0 w 658"/>
                <a:gd name="T9" fmla="*/ 0 h 839"/>
                <a:gd name="T10" fmla="*/ 1 w 658"/>
                <a:gd name="T11" fmla="*/ 0 h 839"/>
                <a:gd name="T12" fmla="*/ 1 w 658"/>
                <a:gd name="T13" fmla="*/ 0 h 839"/>
                <a:gd name="T14" fmla="*/ 1 w 658"/>
                <a:gd name="T15" fmla="*/ 0 h 839"/>
                <a:gd name="T16" fmla="*/ 1 w 658"/>
                <a:gd name="T17" fmla="*/ 0 h 839"/>
                <a:gd name="T18" fmla="*/ 1 w 658"/>
                <a:gd name="T19" fmla="*/ 0 h 839"/>
                <a:gd name="T20" fmla="*/ 1 w 658"/>
                <a:gd name="T21" fmla="*/ 0 h 839"/>
                <a:gd name="T22" fmla="*/ 1 w 658"/>
                <a:gd name="T23" fmla="*/ 0 h 839"/>
                <a:gd name="T24" fmla="*/ 1 w 658"/>
                <a:gd name="T25" fmla="*/ 0 h 839"/>
                <a:gd name="T26" fmla="*/ 1 w 658"/>
                <a:gd name="T27" fmla="*/ 0 h 839"/>
                <a:gd name="T28" fmla="*/ 1 w 658"/>
                <a:gd name="T29" fmla="*/ 0 h 839"/>
                <a:gd name="T30" fmla="*/ 1 w 658"/>
                <a:gd name="T31" fmla="*/ 0 h 839"/>
                <a:gd name="T32" fmla="*/ 1 w 658"/>
                <a:gd name="T33" fmla="*/ 0 h 839"/>
                <a:gd name="T34" fmla="*/ 1 w 658"/>
                <a:gd name="T35" fmla="*/ 0 h 839"/>
                <a:gd name="T36" fmla="*/ 1 w 658"/>
                <a:gd name="T37" fmla="*/ 0 h 839"/>
                <a:gd name="T38" fmla="*/ 1 w 658"/>
                <a:gd name="T39" fmla="*/ 0 h 839"/>
                <a:gd name="T40" fmla="*/ 1 w 658"/>
                <a:gd name="T41" fmla="*/ 0 h 839"/>
                <a:gd name="T42" fmla="*/ 1 w 658"/>
                <a:gd name="T43" fmla="*/ 0 h 8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8"/>
                <a:gd name="T67" fmla="*/ 0 h 839"/>
                <a:gd name="T68" fmla="*/ 658 w 658"/>
                <a:gd name="T69" fmla="*/ 839 h 8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8" h="839">
                  <a:moveTo>
                    <a:pt x="53" y="96"/>
                  </a:moveTo>
                  <a:lnTo>
                    <a:pt x="79" y="230"/>
                  </a:lnTo>
                  <a:lnTo>
                    <a:pt x="89" y="412"/>
                  </a:lnTo>
                  <a:lnTo>
                    <a:pt x="75" y="554"/>
                  </a:lnTo>
                  <a:lnTo>
                    <a:pt x="0" y="687"/>
                  </a:lnTo>
                  <a:lnTo>
                    <a:pt x="322" y="839"/>
                  </a:lnTo>
                  <a:lnTo>
                    <a:pt x="545" y="726"/>
                  </a:lnTo>
                  <a:lnTo>
                    <a:pt x="645" y="760"/>
                  </a:lnTo>
                  <a:lnTo>
                    <a:pt x="658" y="335"/>
                  </a:lnTo>
                  <a:lnTo>
                    <a:pt x="632" y="0"/>
                  </a:lnTo>
                  <a:lnTo>
                    <a:pt x="466" y="96"/>
                  </a:lnTo>
                  <a:lnTo>
                    <a:pt x="509" y="228"/>
                  </a:lnTo>
                  <a:lnTo>
                    <a:pt x="502" y="372"/>
                  </a:lnTo>
                  <a:lnTo>
                    <a:pt x="409" y="403"/>
                  </a:lnTo>
                  <a:lnTo>
                    <a:pt x="337" y="364"/>
                  </a:lnTo>
                  <a:lnTo>
                    <a:pt x="337" y="299"/>
                  </a:lnTo>
                  <a:lnTo>
                    <a:pt x="365" y="230"/>
                  </a:lnTo>
                  <a:lnTo>
                    <a:pt x="261" y="155"/>
                  </a:lnTo>
                  <a:lnTo>
                    <a:pt x="146" y="119"/>
                  </a:lnTo>
                  <a:lnTo>
                    <a:pt x="70" y="96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5F4528B5-86E9-4A7F-9882-CFF28936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040"/>
              <a:ext cx="413" cy="416"/>
            </a:xfrm>
            <a:custGeom>
              <a:avLst/>
              <a:gdLst>
                <a:gd name="T0" fmla="*/ 1 w 826"/>
                <a:gd name="T1" fmla="*/ 0 h 834"/>
                <a:gd name="T2" fmla="*/ 1 w 826"/>
                <a:gd name="T3" fmla="*/ 0 h 834"/>
                <a:gd name="T4" fmla="*/ 1 w 826"/>
                <a:gd name="T5" fmla="*/ 0 h 834"/>
                <a:gd name="T6" fmla="*/ 1 w 826"/>
                <a:gd name="T7" fmla="*/ 0 h 834"/>
                <a:gd name="T8" fmla="*/ 1 w 826"/>
                <a:gd name="T9" fmla="*/ 0 h 834"/>
                <a:gd name="T10" fmla="*/ 1 w 826"/>
                <a:gd name="T11" fmla="*/ 0 h 834"/>
                <a:gd name="T12" fmla="*/ 1 w 826"/>
                <a:gd name="T13" fmla="*/ 0 h 834"/>
                <a:gd name="T14" fmla="*/ 1 w 826"/>
                <a:gd name="T15" fmla="*/ 0 h 834"/>
                <a:gd name="T16" fmla="*/ 1 w 826"/>
                <a:gd name="T17" fmla="*/ 0 h 834"/>
                <a:gd name="T18" fmla="*/ 1 w 826"/>
                <a:gd name="T19" fmla="*/ 0 h 834"/>
                <a:gd name="T20" fmla="*/ 1 w 826"/>
                <a:gd name="T21" fmla="*/ 0 h 834"/>
                <a:gd name="T22" fmla="*/ 1 w 826"/>
                <a:gd name="T23" fmla="*/ 0 h 834"/>
                <a:gd name="T24" fmla="*/ 1 w 826"/>
                <a:gd name="T25" fmla="*/ 0 h 834"/>
                <a:gd name="T26" fmla="*/ 0 w 826"/>
                <a:gd name="T27" fmla="*/ 0 h 834"/>
                <a:gd name="T28" fmla="*/ 1 w 826"/>
                <a:gd name="T29" fmla="*/ 0 h 834"/>
                <a:gd name="T30" fmla="*/ 1 w 826"/>
                <a:gd name="T31" fmla="*/ 0 h 834"/>
                <a:gd name="T32" fmla="*/ 1 w 826"/>
                <a:gd name="T33" fmla="*/ 0 h 834"/>
                <a:gd name="T34" fmla="*/ 1 w 826"/>
                <a:gd name="T35" fmla="*/ 0 h 8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6"/>
                <a:gd name="T55" fmla="*/ 0 h 834"/>
                <a:gd name="T56" fmla="*/ 826 w 826"/>
                <a:gd name="T57" fmla="*/ 834 h 8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6" h="834">
                  <a:moveTo>
                    <a:pt x="163" y="0"/>
                  </a:moveTo>
                  <a:lnTo>
                    <a:pt x="506" y="158"/>
                  </a:lnTo>
                  <a:lnTo>
                    <a:pt x="722" y="48"/>
                  </a:lnTo>
                  <a:lnTo>
                    <a:pt x="826" y="82"/>
                  </a:lnTo>
                  <a:lnTo>
                    <a:pt x="822" y="324"/>
                  </a:lnTo>
                  <a:lnTo>
                    <a:pt x="789" y="786"/>
                  </a:lnTo>
                  <a:lnTo>
                    <a:pt x="775" y="834"/>
                  </a:lnTo>
                  <a:lnTo>
                    <a:pt x="706" y="834"/>
                  </a:lnTo>
                  <a:lnTo>
                    <a:pt x="701" y="453"/>
                  </a:lnTo>
                  <a:lnTo>
                    <a:pt x="582" y="374"/>
                  </a:lnTo>
                  <a:lnTo>
                    <a:pt x="266" y="383"/>
                  </a:lnTo>
                  <a:lnTo>
                    <a:pt x="243" y="695"/>
                  </a:lnTo>
                  <a:lnTo>
                    <a:pt x="132" y="458"/>
                  </a:lnTo>
                  <a:lnTo>
                    <a:pt x="0" y="439"/>
                  </a:lnTo>
                  <a:lnTo>
                    <a:pt x="7" y="307"/>
                  </a:lnTo>
                  <a:lnTo>
                    <a:pt x="84" y="16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3A9FB496-C1B7-4C4E-AA98-4BD95C67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3242"/>
              <a:ext cx="144" cy="248"/>
            </a:xfrm>
            <a:custGeom>
              <a:avLst/>
              <a:gdLst>
                <a:gd name="T0" fmla="*/ 1 w 287"/>
                <a:gd name="T1" fmla="*/ 1 h 494"/>
                <a:gd name="T2" fmla="*/ 1 w 287"/>
                <a:gd name="T3" fmla="*/ 1 h 494"/>
                <a:gd name="T4" fmla="*/ 1 w 287"/>
                <a:gd name="T5" fmla="*/ 1 h 494"/>
                <a:gd name="T6" fmla="*/ 1 w 287"/>
                <a:gd name="T7" fmla="*/ 1 h 494"/>
                <a:gd name="T8" fmla="*/ 1 w 287"/>
                <a:gd name="T9" fmla="*/ 1 h 494"/>
                <a:gd name="T10" fmla="*/ 0 w 287"/>
                <a:gd name="T11" fmla="*/ 1 h 494"/>
                <a:gd name="T12" fmla="*/ 1 w 287"/>
                <a:gd name="T13" fmla="*/ 1 h 494"/>
                <a:gd name="T14" fmla="*/ 1 w 287"/>
                <a:gd name="T15" fmla="*/ 1 h 494"/>
                <a:gd name="T16" fmla="*/ 1 w 287"/>
                <a:gd name="T17" fmla="*/ 1 h 494"/>
                <a:gd name="T18" fmla="*/ 1 w 287"/>
                <a:gd name="T19" fmla="*/ 0 h 494"/>
                <a:gd name="T20" fmla="*/ 1 w 287"/>
                <a:gd name="T21" fmla="*/ 1 h 494"/>
                <a:gd name="T22" fmla="*/ 1 w 287"/>
                <a:gd name="T23" fmla="*/ 1 h 4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7"/>
                <a:gd name="T37" fmla="*/ 0 h 494"/>
                <a:gd name="T38" fmla="*/ 287 w 287"/>
                <a:gd name="T39" fmla="*/ 494 h 4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7" h="494">
                  <a:moveTo>
                    <a:pt x="144" y="19"/>
                  </a:moveTo>
                  <a:lnTo>
                    <a:pt x="287" y="281"/>
                  </a:lnTo>
                  <a:lnTo>
                    <a:pt x="278" y="483"/>
                  </a:lnTo>
                  <a:lnTo>
                    <a:pt x="112" y="494"/>
                  </a:lnTo>
                  <a:lnTo>
                    <a:pt x="65" y="408"/>
                  </a:lnTo>
                  <a:lnTo>
                    <a:pt x="0" y="413"/>
                  </a:lnTo>
                  <a:lnTo>
                    <a:pt x="56" y="331"/>
                  </a:lnTo>
                  <a:lnTo>
                    <a:pt x="71" y="243"/>
                  </a:lnTo>
                  <a:lnTo>
                    <a:pt x="59" y="120"/>
                  </a:lnTo>
                  <a:lnTo>
                    <a:pt x="36" y="0"/>
                  </a:lnTo>
                  <a:lnTo>
                    <a:pt x="144" y="1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31073BD-E8A4-4E65-9E51-C16A78FD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2425"/>
              <a:ext cx="413" cy="252"/>
            </a:xfrm>
            <a:custGeom>
              <a:avLst/>
              <a:gdLst>
                <a:gd name="T0" fmla="*/ 0 w 826"/>
                <a:gd name="T1" fmla="*/ 1 h 503"/>
                <a:gd name="T2" fmla="*/ 1 w 826"/>
                <a:gd name="T3" fmla="*/ 1 h 503"/>
                <a:gd name="T4" fmla="*/ 1 w 826"/>
                <a:gd name="T5" fmla="*/ 1 h 503"/>
                <a:gd name="T6" fmla="*/ 1 w 826"/>
                <a:gd name="T7" fmla="*/ 1 h 503"/>
                <a:gd name="T8" fmla="*/ 1 w 826"/>
                <a:gd name="T9" fmla="*/ 1 h 503"/>
                <a:gd name="T10" fmla="*/ 1 w 826"/>
                <a:gd name="T11" fmla="*/ 1 h 503"/>
                <a:gd name="T12" fmla="*/ 1 w 826"/>
                <a:gd name="T13" fmla="*/ 1 h 503"/>
                <a:gd name="T14" fmla="*/ 1 w 826"/>
                <a:gd name="T15" fmla="*/ 0 h 503"/>
                <a:gd name="T16" fmla="*/ 1 w 826"/>
                <a:gd name="T17" fmla="*/ 1 h 503"/>
                <a:gd name="T18" fmla="*/ 1 w 826"/>
                <a:gd name="T19" fmla="*/ 1 h 503"/>
                <a:gd name="T20" fmla="*/ 1 w 826"/>
                <a:gd name="T21" fmla="*/ 1 h 503"/>
                <a:gd name="T22" fmla="*/ 1 w 826"/>
                <a:gd name="T23" fmla="*/ 1 h 503"/>
                <a:gd name="T24" fmla="*/ 1 w 826"/>
                <a:gd name="T25" fmla="*/ 1 h 503"/>
                <a:gd name="T26" fmla="*/ 1 w 826"/>
                <a:gd name="T27" fmla="*/ 1 h 503"/>
                <a:gd name="T28" fmla="*/ 1 w 826"/>
                <a:gd name="T29" fmla="*/ 1 h 503"/>
                <a:gd name="T30" fmla="*/ 1 w 826"/>
                <a:gd name="T31" fmla="*/ 1 h 503"/>
                <a:gd name="T32" fmla="*/ 1 w 826"/>
                <a:gd name="T33" fmla="*/ 1 h 503"/>
                <a:gd name="T34" fmla="*/ 0 w 826"/>
                <a:gd name="T35" fmla="*/ 1 h 503"/>
                <a:gd name="T36" fmla="*/ 0 w 826"/>
                <a:gd name="T37" fmla="*/ 1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6"/>
                <a:gd name="T58" fmla="*/ 0 h 503"/>
                <a:gd name="T59" fmla="*/ 826 w 82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6" h="503">
                  <a:moveTo>
                    <a:pt x="0" y="309"/>
                  </a:moveTo>
                  <a:lnTo>
                    <a:pt x="180" y="252"/>
                  </a:lnTo>
                  <a:lnTo>
                    <a:pt x="343" y="264"/>
                  </a:lnTo>
                  <a:lnTo>
                    <a:pt x="535" y="388"/>
                  </a:lnTo>
                  <a:lnTo>
                    <a:pt x="627" y="503"/>
                  </a:lnTo>
                  <a:lnTo>
                    <a:pt x="826" y="413"/>
                  </a:lnTo>
                  <a:lnTo>
                    <a:pt x="821" y="137"/>
                  </a:lnTo>
                  <a:lnTo>
                    <a:pt x="782" y="0"/>
                  </a:lnTo>
                  <a:lnTo>
                    <a:pt x="531" y="84"/>
                  </a:lnTo>
                  <a:lnTo>
                    <a:pt x="343" y="5"/>
                  </a:lnTo>
                  <a:lnTo>
                    <a:pt x="211" y="89"/>
                  </a:lnTo>
                  <a:lnTo>
                    <a:pt x="155" y="28"/>
                  </a:lnTo>
                  <a:lnTo>
                    <a:pt x="59" y="61"/>
                  </a:lnTo>
                  <a:lnTo>
                    <a:pt x="113" y="72"/>
                  </a:lnTo>
                  <a:lnTo>
                    <a:pt x="91" y="109"/>
                  </a:lnTo>
                  <a:lnTo>
                    <a:pt x="123" y="116"/>
                  </a:lnTo>
                  <a:lnTo>
                    <a:pt x="48" y="19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BAF7A85-FF91-45E0-ACE4-570D60B0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2290"/>
              <a:ext cx="424" cy="157"/>
            </a:xfrm>
            <a:custGeom>
              <a:avLst/>
              <a:gdLst>
                <a:gd name="T0" fmla="*/ 1 w 846"/>
                <a:gd name="T1" fmla="*/ 0 h 315"/>
                <a:gd name="T2" fmla="*/ 1 w 846"/>
                <a:gd name="T3" fmla="*/ 0 h 315"/>
                <a:gd name="T4" fmla="*/ 0 w 846"/>
                <a:gd name="T5" fmla="*/ 0 h 315"/>
                <a:gd name="T6" fmla="*/ 1 w 846"/>
                <a:gd name="T7" fmla="*/ 0 h 315"/>
                <a:gd name="T8" fmla="*/ 1 w 846"/>
                <a:gd name="T9" fmla="*/ 0 h 315"/>
                <a:gd name="T10" fmla="*/ 1 w 846"/>
                <a:gd name="T11" fmla="*/ 0 h 315"/>
                <a:gd name="T12" fmla="*/ 1 w 846"/>
                <a:gd name="T13" fmla="*/ 0 h 315"/>
                <a:gd name="T14" fmla="*/ 1 w 846"/>
                <a:gd name="T15" fmla="*/ 0 h 315"/>
                <a:gd name="T16" fmla="*/ 1 w 846"/>
                <a:gd name="T17" fmla="*/ 0 h 315"/>
                <a:gd name="T18" fmla="*/ 1 w 846"/>
                <a:gd name="T19" fmla="*/ 0 h 315"/>
                <a:gd name="T20" fmla="*/ 1 w 846"/>
                <a:gd name="T21" fmla="*/ 0 h 315"/>
                <a:gd name="T22" fmla="*/ 1 w 846"/>
                <a:gd name="T23" fmla="*/ 0 h 315"/>
                <a:gd name="T24" fmla="*/ 1 w 846"/>
                <a:gd name="T25" fmla="*/ 0 h 315"/>
                <a:gd name="T26" fmla="*/ 1 w 846"/>
                <a:gd name="T27" fmla="*/ 0 h 315"/>
                <a:gd name="T28" fmla="*/ 1 w 846"/>
                <a:gd name="T29" fmla="*/ 0 h 315"/>
                <a:gd name="T30" fmla="*/ 1 w 846"/>
                <a:gd name="T31" fmla="*/ 0 h 315"/>
                <a:gd name="T32" fmla="*/ 1 w 846"/>
                <a:gd name="T33" fmla="*/ 0 h 315"/>
                <a:gd name="T34" fmla="*/ 1 w 846"/>
                <a:gd name="T35" fmla="*/ 0 h 315"/>
                <a:gd name="T36" fmla="*/ 1 w 846"/>
                <a:gd name="T37" fmla="*/ 0 h 315"/>
                <a:gd name="T38" fmla="*/ 1 w 846"/>
                <a:gd name="T39" fmla="*/ 0 h 315"/>
                <a:gd name="T40" fmla="*/ 1 w 846"/>
                <a:gd name="T41" fmla="*/ 0 h 315"/>
                <a:gd name="T42" fmla="*/ 1 w 846"/>
                <a:gd name="T43" fmla="*/ 0 h 315"/>
                <a:gd name="T44" fmla="*/ 1 w 846"/>
                <a:gd name="T45" fmla="*/ 0 h 315"/>
                <a:gd name="T46" fmla="*/ 1 w 846"/>
                <a:gd name="T47" fmla="*/ 0 h 3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6"/>
                <a:gd name="T73" fmla="*/ 0 h 315"/>
                <a:gd name="T74" fmla="*/ 846 w 846"/>
                <a:gd name="T75" fmla="*/ 315 h 3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6" h="315">
                  <a:moveTo>
                    <a:pt x="40" y="8"/>
                  </a:moveTo>
                  <a:lnTo>
                    <a:pt x="147" y="48"/>
                  </a:lnTo>
                  <a:lnTo>
                    <a:pt x="0" y="209"/>
                  </a:lnTo>
                  <a:lnTo>
                    <a:pt x="51" y="293"/>
                  </a:lnTo>
                  <a:lnTo>
                    <a:pt x="42" y="188"/>
                  </a:lnTo>
                  <a:lnTo>
                    <a:pt x="141" y="104"/>
                  </a:lnTo>
                  <a:lnTo>
                    <a:pt x="95" y="276"/>
                  </a:lnTo>
                  <a:lnTo>
                    <a:pt x="160" y="288"/>
                  </a:lnTo>
                  <a:lnTo>
                    <a:pt x="163" y="204"/>
                  </a:lnTo>
                  <a:lnTo>
                    <a:pt x="265" y="144"/>
                  </a:lnTo>
                  <a:lnTo>
                    <a:pt x="296" y="172"/>
                  </a:lnTo>
                  <a:lnTo>
                    <a:pt x="191" y="264"/>
                  </a:lnTo>
                  <a:lnTo>
                    <a:pt x="251" y="288"/>
                  </a:lnTo>
                  <a:lnTo>
                    <a:pt x="352" y="228"/>
                  </a:lnTo>
                  <a:lnTo>
                    <a:pt x="354" y="264"/>
                  </a:lnTo>
                  <a:lnTo>
                    <a:pt x="419" y="240"/>
                  </a:lnTo>
                  <a:lnTo>
                    <a:pt x="618" y="315"/>
                  </a:lnTo>
                  <a:lnTo>
                    <a:pt x="846" y="248"/>
                  </a:lnTo>
                  <a:lnTo>
                    <a:pt x="829" y="70"/>
                  </a:lnTo>
                  <a:lnTo>
                    <a:pt x="570" y="22"/>
                  </a:lnTo>
                  <a:lnTo>
                    <a:pt x="340" y="3"/>
                  </a:lnTo>
                  <a:lnTo>
                    <a:pt x="147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D27E9529-56E5-49E4-A7D0-76F415E9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2629"/>
              <a:ext cx="285" cy="696"/>
            </a:xfrm>
            <a:custGeom>
              <a:avLst/>
              <a:gdLst>
                <a:gd name="T0" fmla="*/ 0 w 568"/>
                <a:gd name="T1" fmla="*/ 1 h 1392"/>
                <a:gd name="T2" fmla="*/ 1 w 568"/>
                <a:gd name="T3" fmla="*/ 1 h 1392"/>
                <a:gd name="T4" fmla="*/ 1 w 568"/>
                <a:gd name="T5" fmla="*/ 1 h 1392"/>
                <a:gd name="T6" fmla="*/ 1 w 568"/>
                <a:gd name="T7" fmla="*/ 0 h 1392"/>
                <a:gd name="T8" fmla="*/ 1 w 568"/>
                <a:gd name="T9" fmla="*/ 1 h 1392"/>
                <a:gd name="T10" fmla="*/ 1 w 568"/>
                <a:gd name="T11" fmla="*/ 1 h 1392"/>
                <a:gd name="T12" fmla="*/ 1 w 568"/>
                <a:gd name="T13" fmla="*/ 1 h 1392"/>
                <a:gd name="T14" fmla="*/ 1 w 568"/>
                <a:gd name="T15" fmla="*/ 1 h 1392"/>
                <a:gd name="T16" fmla="*/ 1 w 568"/>
                <a:gd name="T17" fmla="*/ 1 h 1392"/>
                <a:gd name="T18" fmla="*/ 1 w 568"/>
                <a:gd name="T19" fmla="*/ 1 h 1392"/>
                <a:gd name="T20" fmla="*/ 1 w 568"/>
                <a:gd name="T21" fmla="*/ 1 h 1392"/>
                <a:gd name="T22" fmla="*/ 1 w 568"/>
                <a:gd name="T23" fmla="*/ 1 h 1392"/>
                <a:gd name="T24" fmla="*/ 1 w 568"/>
                <a:gd name="T25" fmla="*/ 1 h 1392"/>
                <a:gd name="T26" fmla="*/ 1 w 568"/>
                <a:gd name="T27" fmla="*/ 1 h 1392"/>
                <a:gd name="T28" fmla="*/ 1 w 568"/>
                <a:gd name="T29" fmla="*/ 1 h 1392"/>
                <a:gd name="T30" fmla="*/ 1 w 568"/>
                <a:gd name="T31" fmla="*/ 1 h 1392"/>
                <a:gd name="T32" fmla="*/ 1 w 568"/>
                <a:gd name="T33" fmla="*/ 1 h 1392"/>
                <a:gd name="T34" fmla="*/ 1 w 568"/>
                <a:gd name="T35" fmla="*/ 1 h 1392"/>
                <a:gd name="T36" fmla="*/ 1 w 568"/>
                <a:gd name="T37" fmla="*/ 1 h 1392"/>
                <a:gd name="T38" fmla="*/ 1 w 568"/>
                <a:gd name="T39" fmla="*/ 1 h 1392"/>
                <a:gd name="T40" fmla="*/ 1 w 568"/>
                <a:gd name="T41" fmla="*/ 1 h 1392"/>
                <a:gd name="T42" fmla="*/ 1 w 568"/>
                <a:gd name="T43" fmla="*/ 1 h 1392"/>
                <a:gd name="T44" fmla="*/ 1 w 568"/>
                <a:gd name="T45" fmla="*/ 1 h 1392"/>
                <a:gd name="T46" fmla="*/ 1 w 568"/>
                <a:gd name="T47" fmla="*/ 1 h 1392"/>
                <a:gd name="T48" fmla="*/ 0 w 568"/>
                <a:gd name="T49" fmla="*/ 1 h 1392"/>
                <a:gd name="T50" fmla="*/ 0 w 568"/>
                <a:gd name="T51" fmla="*/ 1 h 13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"/>
                <a:gd name="T79" fmla="*/ 0 h 1392"/>
                <a:gd name="T80" fmla="*/ 568 w 568"/>
                <a:gd name="T81" fmla="*/ 1392 h 13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" h="1392">
                  <a:moveTo>
                    <a:pt x="0" y="37"/>
                  </a:moveTo>
                  <a:lnTo>
                    <a:pt x="129" y="49"/>
                  </a:lnTo>
                  <a:lnTo>
                    <a:pt x="282" y="24"/>
                  </a:lnTo>
                  <a:lnTo>
                    <a:pt x="374" y="0"/>
                  </a:lnTo>
                  <a:lnTo>
                    <a:pt x="436" y="79"/>
                  </a:lnTo>
                  <a:lnTo>
                    <a:pt x="519" y="249"/>
                  </a:lnTo>
                  <a:lnTo>
                    <a:pt x="553" y="357"/>
                  </a:lnTo>
                  <a:lnTo>
                    <a:pt x="568" y="532"/>
                  </a:lnTo>
                  <a:lnTo>
                    <a:pt x="562" y="652"/>
                  </a:lnTo>
                  <a:lnTo>
                    <a:pt x="511" y="778"/>
                  </a:lnTo>
                  <a:lnTo>
                    <a:pt x="457" y="898"/>
                  </a:lnTo>
                  <a:lnTo>
                    <a:pt x="395" y="1022"/>
                  </a:lnTo>
                  <a:lnTo>
                    <a:pt x="361" y="1131"/>
                  </a:lnTo>
                  <a:lnTo>
                    <a:pt x="357" y="1255"/>
                  </a:lnTo>
                  <a:lnTo>
                    <a:pt x="361" y="1392"/>
                  </a:lnTo>
                  <a:lnTo>
                    <a:pt x="320" y="1264"/>
                  </a:lnTo>
                  <a:lnTo>
                    <a:pt x="295" y="1105"/>
                  </a:lnTo>
                  <a:lnTo>
                    <a:pt x="287" y="932"/>
                  </a:lnTo>
                  <a:lnTo>
                    <a:pt x="337" y="769"/>
                  </a:lnTo>
                  <a:lnTo>
                    <a:pt x="370" y="614"/>
                  </a:lnTo>
                  <a:lnTo>
                    <a:pt x="366" y="470"/>
                  </a:lnTo>
                  <a:lnTo>
                    <a:pt x="333" y="361"/>
                  </a:lnTo>
                  <a:lnTo>
                    <a:pt x="261" y="261"/>
                  </a:lnTo>
                  <a:lnTo>
                    <a:pt x="113" y="1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8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38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CD20A9-F7D3-400A-AE62-109DEBB8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915" y="11930215"/>
            <a:ext cx="1777170" cy="11995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9EAA5D-18C9-42DA-8582-8E648B4A02CF}"/>
              </a:ext>
            </a:extLst>
          </p:cNvPr>
          <p:cNvCxnSpPr>
            <a:cxnSpLocks/>
          </p:cNvCxnSpPr>
          <p:nvPr/>
        </p:nvCxnSpPr>
        <p:spPr>
          <a:xfrm>
            <a:off x="21200411" y="12469091"/>
            <a:ext cx="0" cy="6070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B83B311C-9028-4047-90BC-1B5DBD780689}"/>
              </a:ext>
            </a:extLst>
          </p:cNvPr>
          <p:cNvSpPr txBox="1">
            <a:spLocks/>
          </p:cNvSpPr>
          <p:nvPr/>
        </p:nvSpPr>
        <p:spPr>
          <a:xfrm>
            <a:off x="771525" y="2201391"/>
            <a:ext cx="24060143" cy="1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8000" b="1" dirty="0">
                <a:solidFill>
                  <a:srgbClr val="C00000"/>
                </a:solidFill>
                <a:latin typeface="Helvetica Neue" panose="02000503000000020004"/>
              </a:rPr>
              <a:t>Section 504 – Eligibility Questions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BE26FF-3D61-484A-BF31-1F323BFD12AC}"/>
              </a:ext>
            </a:extLst>
          </p:cNvPr>
          <p:cNvSpPr txBox="1">
            <a:spLocks noChangeArrowheads="1"/>
          </p:cNvSpPr>
          <p:nvPr/>
        </p:nvSpPr>
        <p:spPr>
          <a:xfrm>
            <a:off x="1943100" y="3721773"/>
            <a:ext cx="17030700" cy="7792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44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4400" b="1" dirty="0">
                <a:latin typeface="Helvetica Neue" panose="02000503000000020004"/>
              </a:rPr>
              <a:t>Ideally, school districts should:</a:t>
            </a:r>
            <a:br>
              <a:rPr lang="en-US" sz="4400" b="1" dirty="0">
                <a:latin typeface="Helvetica Neue" panose="02000503000000020004"/>
              </a:rPr>
            </a:br>
            <a:endParaRPr lang="en-US" sz="4400" b="1" dirty="0">
              <a:latin typeface="Helvetica Neue" panose="02000503000000020004"/>
            </a:endParaRPr>
          </a:p>
          <a:p>
            <a:pPr marL="1428750" lvl="2" indent="-971550">
              <a:lnSpc>
                <a:spcPct val="100000"/>
              </a:lnSpc>
              <a:spcAft>
                <a:spcPts val="1200"/>
              </a:spcAft>
              <a:buFontTx/>
              <a:buChar char="―"/>
              <a:defRPr/>
            </a:pPr>
            <a:r>
              <a:rPr lang="en-US" sz="4400" dirty="0">
                <a:latin typeface="Helvetica Neue" panose="02000503000000020004"/>
              </a:rPr>
              <a:t>Appropriately interpret and determine </a:t>
            </a:r>
            <a:br>
              <a:rPr lang="en-US" sz="4400" dirty="0">
                <a:latin typeface="Helvetica Neue" panose="02000503000000020004"/>
              </a:rPr>
            </a:br>
            <a:r>
              <a:rPr lang="en-US" sz="4400" dirty="0">
                <a:latin typeface="Helvetica Neue" panose="02000503000000020004"/>
              </a:rPr>
              <a:t>504 eligibility</a:t>
            </a:r>
          </a:p>
          <a:p>
            <a:pPr marL="1428750" lvl="2" indent="-971550">
              <a:lnSpc>
                <a:spcPct val="100000"/>
              </a:lnSpc>
              <a:spcAft>
                <a:spcPts val="1200"/>
              </a:spcAft>
              <a:buFontTx/>
              <a:buChar char="―"/>
              <a:defRPr/>
            </a:pPr>
            <a:endParaRPr lang="en-US" sz="800" dirty="0">
              <a:latin typeface="Helvetica Neue" panose="02000503000000020004"/>
            </a:endParaRPr>
          </a:p>
          <a:p>
            <a:pPr marL="1428750" lvl="2" indent="-971550">
              <a:lnSpc>
                <a:spcPct val="100000"/>
              </a:lnSpc>
              <a:spcAft>
                <a:spcPts val="1200"/>
              </a:spcAft>
              <a:buFontTx/>
              <a:buChar char="―"/>
              <a:defRPr/>
            </a:pPr>
            <a:r>
              <a:rPr lang="en-US" sz="4400" dirty="0">
                <a:latin typeface="Helvetica Neue" panose="02000503000000020004"/>
              </a:rPr>
              <a:t>Accommodate students with a broad range of disabilities, including diabetes</a:t>
            </a:r>
          </a:p>
          <a:p>
            <a:pPr marL="1428750" lvl="2" indent="-971550">
              <a:lnSpc>
                <a:spcPct val="100000"/>
              </a:lnSpc>
              <a:spcAft>
                <a:spcPts val="1200"/>
              </a:spcAft>
              <a:buFontTx/>
              <a:buChar char="―"/>
              <a:defRPr/>
            </a:pPr>
            <a:endParaRPr lang="en-US" sz="800" dirty="0">
              <a:latin typeface="Helvetica Neue" panose="02000503000000020004"/>
            </a:endParaRPr>
          </a:p>
          <a:p>
            <a:pPr marL="1428750" lvl="2" indent="-971550">
              <a:lnSpc>
                <a:spcPct val="100000"/>
              </a:lnSpc>
              <a:spcAft>
                <a:spcPts val="1200"/>
              </a:spcAft>
              <a:buFontTx/>
              <a:buChar char="―"/>
              <a:defRPr/>
            </a:pPr>
            <a:r>
              <a:rPr lang="en-US" sz="4400" dirty="0">
                <a:latin typeface="Helvetica Neue" panose="02000503000000020004"/>
              </a:rPr>
              <a:t>Understand that students do not need to exhibit academic difficulties to be 504 eligible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4400" dirty="0">
                <a:latin typeface="Helvetica Neue" panose="02000503000000020004"/>
              </a:rPr>
              <a:t> 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44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4400" dirty="0">
              <a:latin typeface="Helvetica Neue" panose="02000503000000020004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4400" dirty="0">
              <a:latin typeface="Helvetica Neue" panose="02000503000000020004"/>
            </a:endParaRPr>
          </a:p>
        </p:txBody>
      </p:sp>
      <p:pic>
        <p:nvPicPr>
          <p:cNvPr id="6" name="Picture 4" descr="question%20mark.jpg">
            <a:extLst>
              <a:ext uri="{FF2B5EF4-FFF2-40B4-BE49-F238E27FC236}">
                <a16:creationId xmlns:a16="http://schemas.microsoft.com/office/drawing/2014/main" id="{D2FB7950-02A3-4581-A92C-550FAF68B2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923" y="3900246"/>
            <a:ext cx="4472323" cy="44436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2080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 Image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Option 1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phics Slides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Option 2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der Slides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Slide Option 3">
  <a:themeElements>
    <a:clrScheme name="ADA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F8F8F8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5B8E089EE994BB4AED7697BF52BBE" ma:contentTypeVersion="7" ma:contentTypeDescription="Create a new document." ma:contentTypeScope="" ma:versionID="cfd5c57437a4864150342a4dc48b039b">
  <xsd:schema xmlns:xsd="http://www.w3.org/2001/XMLSchema" xmlns:xs="http://www.w3.org/2001/XMLSchema" xmlns:p="http://schemas.microsoft.com/office/2006/metadata/properties" xmlns:ns2="388552f8-c64c-4630-8863-6765d8caf763" targetNamespace="http://schemas.microsoft.com/office/2006/metadata/properties" ma:root="true" ma:fieldsID="7c2784b689eee34a556d5ee30f165406" ns2:_="">
    <xsd:import namespace="388552f8-c64c-4630-8863-6765d8caf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552f8-c64c-4630-8863-6765d8caf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61C02C-1B81-47AD-ABDE-29A30614E1B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88552f8-c64c-4630-8863-6765d8caf76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C95CB0-C3CC-465C-90BF-0F10C0763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552f8-c64c-4630-8863-6765d8caf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345C91-37A3-4B61-8709-B715CD27B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19063</TotalTime>
  <Words>892</Words>
  <Application>Microsoft Office PowerPoint</Application>
  <PresentationFormat>Custom</PresentationFormat>
  <Paragraphs>166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Comic Sans MS</vt:lpstr>
      <vt:lpstr>Helvetica Neue</vt:lpstr>
      <vt:lpstr>Wingdings</vt:lpstr>
      <vt:lpstr>ヒラギノ角ゴ Pro W3</vt:lpstr>
      <vt:lpstr>1_Title Slide Image</vt:lpstr>
      <vt:lpstr>Title Slide Option 1</vt:lpstr>
      <vt:lpstr>Content Slides</vt:lpstr>
      <vt:lpstr>Graphics Slides</vt:lpstr>
      <vt:lpstr>Title Slide Option 2</vt:lpstr>
      <vt:lpstr>Divider Slides</vt:lpstr>
      <vt:lpstr>Title Slide Option 3</vt:lpstr>
      <vt:lpstr>Clip</vt:lpstr>
      <vt:lpstr>Developing Your Child’s Section 504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American Diabetes Association  is Here to Help!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Crystal Woodward</cp:lastModifiedBy>
  <cp:revision>161</cp:revision>
  <dcterms:created xsi:type="dcterms:W3CDTF">2019-04-03T21:40:55Z</dcterms:created>
  <dcterms:modified xsi:type="dcterms:W3CDTF">2019-06-24T19:32:15Z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0x0101003DB5B8E089EE994BB4AED7697BF52BBE</vt:lpwstr>
  </property>
</Properties>
</file>