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Lst>
  <p:notesMasterIdLst>
    <p:notesMasterId r:id="rId44"/>
  </p:notesMasterIdLst>
  <p:handoutMasterIdLst>
    <p:handoutMasterId r:id="rId45"/>
  </p:handoutMasterIdLst>
  <p:sldIdLst>
    <p:sldId id="283" r:id="rId4"/>
    <p:sldId id="363" r:id="rId5"/>
    <p:sldId id="285" r:id="rId6"/>
    <p:sldId id="345" r:id="rId7"/>
    <p:sldId id="316" r:id="rId8"/>
    <p:sldId id="287" r:id="rId9"/>
    <p:sldId id="296" r:id="rId10"/>
    <p:sldId id="297" r:id="rId11"/>
    <p:sldId id="348" r:id="rId12"/>
    <p:sldId id="299" r:id="rId13"/>
    <p:sldId id="301" r:id="rId14"/>
    <p:sldId id="352" r:id="rId15"/>
    <p:sldId id="368" r:id="rId16"/>
    <p:sldId id="353" r:id="rId17"/>
    <p:sldId id="364" r:id="rId18"/>
    <p:sldId id="365" r:id="rId19"/>
    <p:sldId id="322" r:id="rId20"/>
    <p:sldId id="327" r:id="rId21"/>
    <p:sldId id="366" r:id="rId22"/>
    <p:sldId id="338" r:id="rId23"/>
    <p:sldId id="351" r:id="rId24"/>
    <p:sldId id="339" r:id="rId25"/>
    <p:sldId id="349" r:id="rId26"/>
    <p:sldId id="323" r:id="rId27"/>
    <p:sldId id="367" r:id="rId28"/>
    <p:sldId id="362" r:id="rId29"/>
    <p:sldId id="324" r:id="rId30"/>
    <p:sldId id="361" r:id="rId31"/>
    <p:sldId id="342" r:id="rId32"/>
    <p:sldId id="340" r:id="rId33"/>
    <p:sldId id="336" r:id="rId34"/>
    <p:sldId id="369" r:id="rId35"/>
    <p:sldId id="344" r:id="rId36"/>
    <p:sldId id="370" r:id="rId37"/>
    <p:sldId id="371" r:id="rId38"/>
    <p:sldId id="372" r:id="rId39"/>
    <p:sldId id="373" r:id="rId40"/>
    <p:sldId id="374" r:id="rId41"/>
    <p:sldId id="375" r:id="rId42"/>
    <p:sldId id="317" r:id="rId43"/>
  </p:sldIdLst>
  <p:sldSz cx="10287000" cy="6858000" type="35mm"/>
  <p:notesSz cx="6881813" cy="92964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sz="2400" b="1" kern="1200">
        <a:solidFill>
          <a:schemeClr val="tx1"/>
        </a:solidFill>
        <a:latin typeface="Arial" charset="0"/>
        <a:ea typeface="+mn-ea"/>
        <a:cs typeface="+mn-cs"/>
      </a:defRPr>
    </a:lvl1pPr>
    <a:lvl2pPr marL="457200" algn="ctr" rtl="0" eaLnBrk="0" fontAlgn="base" hangingPunct="0">
      <a:spcBef>
        <a:spcPct val="0"/>
      </a:spcBef>
      <a:spcAft>
        <a:spcPct val="0"/>
      </a:spcAft>
      <a:defRPr sz="2400" b="1" kern="1200">
        <a:solidFill>
          <a:schemeClr val="tx1"/>
        </a:solidFill>
        <a:latin typeface="Arial" charset="0"/>
        <a:ea typeface="+mn-ea"/>
        <a:cs typeface="+mn-cs"/>
      </a:defRPr>
    </a:lvl2pPr>
    <a:lvl3pPr marL="914400" algn="ctr" rtl="0" eaLnBrk="0" fontAlgn="base" hangingPunct="0">
      <a:spcBef>
        <a:spcPct val="0"/>
      </a:spcBef>
      <a:spcAft>
        <a:spcPct val="0"/>
      </a:spcAft>
      <a:defRPr sz="2400" b="1" kern="1200">
        <a:solidFill>
          <a:schemeClr val="tx1"/>
        </a:solidFill>
        <a:latin typeface="Arial" charset="0"/>
        <a:ea typeface="+mn-ea"/>
        <a:cs typeface="+mn-cs"/>
      </a:defRPr>
    </a:lvl3pPr>
    <a:lvl4pPr marL="1371600" algn="ctr" rtl="0" eaLnBrk="0" fontAlgn="base" hangingPunct="0">
      <a:spcBef>
        <a:spcPct val="0"/>
      </a:spcBef>
      <a:spcAft>
        <a:spcPct val="0"/>
      </a:spcAft>
      <a:defRPr sz="2400" b="1" kern="1200">
        <a:solidFill>
          <a:schemeClr val="tx1"/>
        </a:solidFill>
        <a:latin typeface="Arial" charset="0"/>
        <a:ea typeface="+mn-ea"/>
        <a:cs typeface="+mn-cs"/>
      </a:defRPr>
    </a:lvl4pPr>
    <a:lvl5pPr marL="1828800" algn="ctr" rtl="0" eaLnBrk="0" fontAlgn="base" hangingPunct="0">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 uri="{2D200454-40CA-4A62-9FC3-DE9A4176ACB9}">
      <p15:notesGuideLst xmlns:p15="http://schemas.microsoft.com/office/powerpoint/2012/main">
        <p15:guide id="1" orient="horz" pos="2929">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FD00"/>
    <a:srgbClr val="F76681"/>
    <a:srgbClr val="D93192"/>
    <a:srgbClr val="B500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28" autoAdjust="0"/>
  </p:normalViewPr>
  <p:slideViewPr>
    <p:cSldViewPr>
      <p:cViewPr varScale="1">
        <p:scale>
          <a:sx n="83" d="100"/>
          <a:sy n="83" d="100"/>
        </p:scale>
        <p:origin x="1158" y="78"/>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364"/>
    </p:cViewPr>
  </p:sorterViewPr>
  <p:notesViewPr>
    <p:cSldViewPr>
      <p:cViewPr varScale="1">
        <p:scale>
          <a:sx n="58" d="100"/>
          <a:sy n="58" d="100"/>
        </p:scale>
        <p:origin x="-1764" y="-90"/>
      </p:cViewPr>
      <p:guideLst>
        <p:guide orient="horz" pos="2929"/>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744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7576" y="4416425"/>
            <a:ext cx="5046663"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00" tIns="44848" rIns="91300" bIns="44848" numCol="1" anchor="t" anchorCtr="0" compatLnSpc="1">
            <a:prstTxWarp prst="textNoShape">
              <a:avLst/>
            </a:prstTxWarp>
          </a:bodyPr>
          <a:lstStyle/>
          <a:p>
            <a:pPr lvl="0"/>
            <a:r>
              <a:rPr lang="en-US" smtClean="0"/>
              <a:t>Click to edit Master notes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1" name="Rectangle 3"/>
          <p:cNvSpPr>
            <a:spLocks noGrp="1" noRot="1" noChangeAspect="1" noChangeArrowheads="1" noTextEdit="1"/>
          </p:cNvSpPr>
          <p:nvPr>
            <p:ph type="sldImg" idx="2"/>
          </p:nvPr>
        </p:nvSpPr>
        <p:spPr bwMode="auto">
          <a:xfrm>
            <a:off x="831850" y="700088"/>
            <a:ext cx="5219700" cy="3481387"/>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24469105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sz="1800"/>
          </a:p>
        </p:txBody>
      </p:sp>
    </p:spTree>
    <p:extLst>
      <p:ext uri="{BB962C8B-B14F-4D97-AF65-F5344CB8AC3E}">
        <p14:creationId xmlns:p14="http://schemas.microsoft.com/office/powerpoint/2010/main" val="1859491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230188" y="4340225"/>
            <a:ext cx="6423025" cy="4722813"/>
          </a:xfrm>
          <a:noFill/>
        </p:spPr>
        <p:txBody>
          <a:bodyPr/>
          <a:lstStyle/>
          <a:p>
            <a:endParaRPr lang="en-US" sz="1600" b="1" smtClean="0"/>
          </a:p>
        </p:txBody>
      </p:sp>
    </p:spTree>
    <p:extLst>
      <p:ext uri="{BB962C8B-B14F-4D97-AF65-F5344CB8AC3E}">
        <p14:creationId xmlns:p14="http://schemas.microsoft.com/office/powerpoint/2010/main" val="2859687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xfrm>
            <a:off x="230188" y="4340225"/>
            <a:ext cx="6423025" cy="4722813"/>
          </a:xfrm>
          <a:noFill/>
        </p:spPr>
        <p:txBody>
          <a:bodyPr/>
          <a:lstStyle/>
          <a:p>
            <a:endParaRPr lang="en-US" sz="1600" b="1" smtClean="0"/>
          </a:p>
        </p:txBody>
      </p:sp>
    </p:spTree>
    <p:extLst>
      <p:ext uri="{BB962C8B-B14F-4D97-AF65-F5344CB8AC3E}">
        <p14:creationId xmlns:p14="http://schemas.microsoft.com/office/powerpoint/2010/main" val="721157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1000">
                <a:solidFill>
                  <a:schemeClr val="bg1"/>
                </a:solidFill>
                <a:latin typeface="Arial" panose="020B0604020202020204" pitchFamily="34" charset="0"/>
                <a:cs typeface="Arial" panose="020B0604020202020204" pitchFamily="34" charset="0"/>
              </a:defRPr>
            </a:lvl1pPr>
            <a:lvl2pPr marL="757238" indent="-292100" defTabSz="931863" eaLnBrk="0" hangingPunct="0">
              <a:defRPr sz="1000">
                <a:solidFill>
                  <a:schemeClr val="bg1"/>
                </a:solidFill>
                <a:latin typeface="Arial" panose="020B0604020202020204" pitchFamily="34" charset="0"/>
                <a:cs typeface="Arial" panose="020B0604020202020204" pitchFamily="34" charset="0"/>
              </a:defRPr>
            </a:lvl2pPr>
            <a:lvl3pPr marL="1165225" indent="-233363" defTabSz="931863" eaLnBrk="0" hangingPunct="0">
              <a:defRPr sz="1000">
                <a:solidFill>
                  <a:schemeClr val="bg1"/>
                </a:solidFill>
                <a:latin typeface="Arial" panose="020B0604020202020204" pitchFamily="34" charset="0"/>
                <a:cs typeface="Arial" panose="020B0604020202020204" pitchFamily="34" charset="0"/>
              </a:defRPr>
            </a:lvl3pPr>
            <a:lvl4pPr marL="1630363" indent="-233363" defTabSz="931863" eaLnBrk="0" hangingPunct="0">
              <a:defRPr sz="1000">
                <a:solidFill>
                  <a:schemeClr val="bg1"/>
                </a:solidFill>
                <a:latin typeface="Arial" panose="020B0604020202020204" pitchFamily="34" charset="0"/>
                <a:cs typeface="Arial" panose="020B0604020202020204" pitchFamily="34" charset="0"/>
              </a:defRPr>
            </a:lvl4pPr>
            <a:lvl5pPr marL="2097088" indent="-233363" defTabSz="931863" eaLnBrk="0" hangingPunct="0">
              <a:defRPr sz="1000">
                <a:solidFill>
                  <a:schemeClr val="bg1"/>
                </a:solidFill>
                <a:latin typeface="Arial" panose="020B0604020202020204" pitchFamily="34" charset="0"/>
                <a:cs typeface="Arial" panose="020B0604020202020204" pitchFamily="34" charset="0"/>
              </a:defRPr>
            </a:lvl5pPr>
            <a:lvl6pPr marL="2554288" indent="-233363" defTabSz="931863" eaLnBrk="0" fontAlgn="base" hangingPunct="0">
              <a:spcBef>
                <a:spcPct val="0"/>
              </a:spcBef>
              <a:spcAft>
                <a:spcPct val="0"/>
              </a:spcAft>
              <a:defRPr sz="1000">
                <a:solidFill>
                  <a:schemeClr val="bg1"/>
                </a:solidFill>
                <a:latin typeface="Arial" panose="020B0604020202020204" pitchFamily="34" charset="0"/>
                <a:cs typeface="Arial" panose="020B0604020202020204" pitchFamily="34" charset="0"/>
              </a:defRPr>
            </a:lvl6pPr>
            <a:lvl7pPr marL="3011488" indent="-233363" defTabSz="931863" eaLnBrk="0" fontAlgn="base" hangingPunct="0">
              <a:spcBef>
                <a:spcPct val="0"/>
              </a:spcBef>
              <a:spcAft>
                <a:spcPct val="0"/>
              </a:spcAft>
              <a:defRPr sz="1000">
                <a:solidFill>
                  <a:schemeClr val="bg1"/>
                </a:solidFill>
                <a:latin typeface="Arial" panose="020B0604020202020204" pitchFamily="34" charset="0"/>
                <a:cs typeface="Arial" panose="020B0604020202020204" pitchFamily="34" charset="0"/>
              </a:defRPr>
            </a:lvl7pPr>
            <a:lvl8pPr marL="3468688" indent="-233363" defTabSz="931863" eaLnBrk="0" fontAlgn="base" hangingPunct="0">
              <a:spcBef>
                <a:spcPct val="0"/>
              </a:spcBef>
              <a:spcAft>
                <a:spcPct val="0"/>
              </a:spcAft>
              <a:defRPr sz="1000">
                <a:solidFill>
                  <a:schemeClr val="bg1"/>
                </a:solidFill>
                <a:latin typeface="Arial" panose="020B0604020202020204" pitchFamily="34" charset="0"/>
                <a:cs typeface="Arial" panose="020B0604020202020204" pitchFamily="34" charset="0"/>
              </a:defRPr>
            </a:lvl8pPr>
            <a:lvl9pPr marL="3925888" indent="-233363" defTabSz="931863" eaLnBrk="0" fontAlgn="base" hangingPunct="0">
              <a:spcBef>
                <a:spcPct val="0"/>
              </a:spcBef>
              <a:spcAft>
                <a:spcPct val="0"/>
              </a:spcAft>
              <a:defRPr sz="1000">
                <a:solidFill>
                  <a:schemeClr val="bg1"/>
                </a:solidFill>
                <a:latin typeface="Arial" panose="020B0604020202020204" pitchFamily="34" charset="0"/>
                <a:cs typeface="Arial" panose="020B0604020202020204" pitchFamily="34" charset="0"/>
              </a:defRPr>
            </a:lvl9pPr>
          </a:lstStyle>
          <a:p>
            <a:pPr algn="r"/>
            <a:fld id="{AD8960BF-74B2-4EC6-BA34-DB67EA78D1E0}" type="slidenum">
              <a:rPr lang="en-US" altLang="en-US" sz="1200">
                <a:solidFill>
                  <a:schemeClr val="tx1"/>
                </a:solidFill>
              </a:rPr>
              <a:pPr algn="r"/>
              <a:t>15</a:t>
            </a:fld>
            <a:endParaRPr lang="en-US" altLang="en-US" sz="1200">
              <a:solidFill>
                <a:schemeClr val="tx1"/>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118066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9596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382589" y="4416426"/>
            <a:ext cx="6270625" cy="4548188"/>
          </a:xfrm>
        </p:spPr>
        <p:txBody>
          <a:bodyPr/>
          <a:lstStyle/>
          <a:p>
            <a:endParaRPr lang="en-US" sz="1800"/>
          </a:p>
        </p:txBody>
      </p:sp>
    </p:spTree>
    <p:extLst>
      <p:ext uri="{BB962C8B-B14F-4D97-AF65-F5344CB8AC3E}">
        <p14:creationId xmlns:p14="http://schemas.microsoft.com/office/powerpoint/2010/main" val="2125484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382589" y="4416426"/>
            <a:ext cx="6270625" cy="4548188"/>
          </a:xfrm>
        </p:spPr>
        <p:txBody>
          <a:bodyPr/>
          <a:lstStyle/>
          <a:p>
            <a:endParaRPr lang="en-US" sz="1800"/>
          </a:p>
        </p:txBody>
      </p:sp>
    </p:spTree>
    <p:extLst>
      <p:ext uri="{BB962C8B-B14F-4D97-AF65-F5344CB8AC3E}">
        <p14:creationId xmlns:p14="http://schemas.microsoft.com/office/powerpoint/2010/main" val="144934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xfrm>
            <a:off x="382589" y="4416426"/>
            <a:ext cx="6270625" cy="4548188"/>
          </a:xfrm>
        </p:spPr>
        <p:txBody>
          <a:bodyPr/>
          <a:lstStyle/>
          <a:p>
            <a:endParaRPr lang="en-US" sz="1800"/>
          </a:p>
        </p:txBody>
      </p:sp>
    </p:spTree>
    <p:extLst>
      <p:ext uri="{BB962C8B-B14F-4D97-AF65-F5344CB8AC3E}">
        <p14:creationId xmlns:p14="http://schemas.microsoft.com/office/powerpoint/2010/main" val="144891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xfrm>
            <a:off x="382589" y="4416426"/>
            <a:ext cx="6270625" cy="4548188"/>
          </a:xfrm>
        </p:spPr>
        <p:txBody>
          <a:bodyPr/>
          <a:lstStyle/>
          <a:p>
            <a:endParaRPr lang="en-US" sz="1800"/>
          </a:p>
        </p:txBody>
      </p:sp>
    </p:spTree>
    <p:extLst>
      <p:ext uri="{BB962C8B-B14F-4D97-AF65-F5344CB8AC3E}">
        <p14:creationId xmlns:p14="http://schemas.microsoft.com/office/powerpoint/2010/main" val="1518687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xfrm>
            <a:off x="382589" y="4416426"/>
            <a:ext cx="6270625" cy="4548188"/>
          </a:xfrm>
          <a:noFill/>
        </p:spPr>
        <p:txBody>
          <a:bodyPr/>
          <a:lstStyle/>
          <a:p>
            <a:endParaRPr lang="en-US" sz="1800"/>
          </a:p>
        </p:txBody>
      </p:sp>
    </p:spTree>
    <p:extLst>
      <p:ext uri="{BB962C8B-B14F-4D97-AF65-F5344CB8AC3E}">
        <p14:creationId xmlns:p14="http://schemas.microsoft.com/office/powerpoint/2010/main" val="2515303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230189" y="4340226"/>
            <a:ext cx="6423025" cy="4722813"/>
          </a:xfrm>
        </p:spPr>
        <p:txBody>
          <a:bodyPr/>
          <a:lstStyle/>
          <a:p>
            <a:endParaRPr lang="en-US" sz="1800"/>
          </a:p>
        </p:txBody>
      </p:sp>
    </p:spTree>
    <p:extLst>
      <p:ext uri="{BB962C8B-B14F-4D97-AF65-F5344CB8AC3E}">
        <p14:creationId xmlns:p14="http://schemas.microsoft.com/office/powerpoint/2010/main" val="4056036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B0EA4FD8-CFA3-499E-A5C2-9991FA3BA23F}" type="slidenum">
              <a:rPr lang="en-US" smtClean="0"/>
              <a:t>2</a:t>
            </a:fld>
            <a:endParaRPr lang="en-US"/>
          </a:p>
        </p:txBody>
      </p:sp>
    </p:spTree>
    <p:extLst>
      <p:ext uri="{BB962C8B-B14F-4D97-AF65-F5344CB8AC3E}">
        <p14:creationId xmlns:p14="http://schemas.microsoft.com/office/powerpoint/2010/main" val="4255686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xfrm>
            <a:off x="3898102" y="8829967"/>
            <a:ext cx="2982119" cy="464820"/>
          </a:xfrm>
          <a:prstGeom prst="rect">
            <a:avLst/>
          </a:prstGeom>
          <a:noFill/>
        </p:spPr>
        <p:txBody>
          <a:bodyPr lIns="92446" tIns="46223" rIns="92446" bIns="46223"/>
          <a:lstStyle>
            <a:lvl1pPr eaLnBrk="0" hangingPunct="0">
              <a:defRPr sz="1000">
                <a:solidFill>
                  <a:schemeClr val="bg1"/>
                </a:solidFill>
                <a:latin typeface="Arial" charset="0"/>
                <a:cs typeface="Arial" charset="0"/>
              </a:defRPr>
            </a:lvl1pPr>
            <a:lvl2pPr marL="751122" indent="-288893" eaLnBrk="0" hangingPunct="0">
              <a:defRPr sz="1000">
                <a:solidFill>
                  <a:schemeClr val="bg1"/>
                </a:solidFill>
                <a:latin typeface="Arial" charset="0"/>
                <a:cs typeface="Arial" charset="0"/>
              </a:defRPr>
            </a:lvl2pPr>
            <a:lvl3pPr marL="1155573" indent="-231115" eaLnBrk="0" hangingPunct="0">
              <a:defRPr sz="1000">
                <a:solidFill>
                  <a:schemeClr val="bg1"/>
                </a:solidFill>
                <a:latin typeface="Arial" charset="0"/>
                <a:cs typeface="Arial" charset="0"/>
              </a:defRPr>
            </a:lvl3pPr>
            <a:lvl4pPr marL="1617802" indent="-231115" eaLnBrk="0" hangingPunct="0">
              <a:defRPr sz="1000">
                <a:solidFill>
                  <a:schemeClr val="bg1"/>
                </a:solidFill>
                <a:latin typeface="Arial" charset="0"/>
                <a:cs typeface="Arial" charset="0"/>
              </a:defRPr>
            </a:lvl4pPr>
            <a:lvl5pPr marL="2080031" indent="-231115" eaLnBrk="0" hangingPunct="0">
              <a:defRPr sz="1000">
                <a:solidFill>
                  <a:schemeClr val="bg1"/>
                </a:solidFill>
                <a:latin typeface="Arial" charset="0"/>
                <a:cs typeface="Arial" charset="0"/>
              </a:defRPr>
            </a:lvl5pPr>
            <a:lvl6pPr marL="2542261" indent="-231115" eaLnBrk="0" fontAlgn="base" hangingPunct="0">
              <a:spcBef>
                <a:spcPct val="0"/>
              </a:spcBef>
              <a:spcAft>
                <a:spcPct val="0"/>
              </a:spcAft>
              <a:defRPr sz="1000">
                <a:solidFill>
                  <a:schemeClr val="bg1"/>
                </a:solidFill>
                <a:latin typeface="Arial" charset="0"/>
                <a:cs typeface="Arial" charset="0"/>
              </a:defRPr>
            </a:lvl6pPr>
            <a:lvl7pPr marL="3004490" indent="-231115" eaLnBrk="0" fontAlgn="base" hangingPunct="0">
              <a:spcBef>
                <a:spcPct val="0"/>
              </a:spcBef>
              <a:spcAft>
                <a:spcPct val="0"/>
              </a:spcAft>
              <a:defRPr sz="1000">
                <a:solidFill>
                  <a:schemeClr val="bg1"/>
                </a:solidFill>
                <a:latin typeface="Arial" charset="0"/>
                <a:cs typeface="Arial" charset="0"/>
              </a:defRPr>
            </a:lvl7pPr>
            <a:lvl8pPr marL="3466719" indent="-231115" eaLnBrk="0" fontAlgn="base" hangingPunct="0">
              <a:spcBef>
                <a:spcPct val="0"/>
              </a:spcBef>
              <a:spcAft>
                <a:spcPct val="0"/>
              </a:spcAft>
              <a:defRPr sz="1000">
                <a:solidFill>
                  <a:schemeClr val="bg1"/>
                </a:solidFill>
                <a:latin typeface="Arial" charset="0"/>
                <a:cs typeface="Arial" charset="0"/>
              </a:defRPr>
            </a:lvl8pPr>
            <a:lvl9pPr marL="3928948" indent="-231115" eaLnBrk="0" fontAlgn="base" hangingPunct="0">
              <a:spcBef>
                <a:spcPct val="0"/>
              </a:spcBef>
              <a:spcAft>
                <a:spcPct val="0"/>
              </a:spcAft>
              <a:defRPr sz="1000">
                <a:solidFill>
                  <a:schemeClr val="bg1"/>
                </a:solidFill>
                <a:latin typeface="Arial" charset="0"/>
                <a:cs typeface="Arial" charset="0"/>
              </a:defRPr>
            </a:lvl9pPr>
          </a:lstStyle>
          <a:p>
            <a:fld id="{CCF337EC-B6A8-4992-BF7A-2C338049F596}" type="slidenum">
              <a:rPr lang="en-US" altLang="en-US" sz="1200">
                <a:solidFill>
                  <a:schemeClr val="tx1"/>
                </a:solidFill>
              </a:rPr>
              <a:pPr/>
              <a:t>26</a:t>
            </a:fld>
            <a:endParaRPr lang="en-US" altLang="en-US" sz="1200">
              <a:solidFill>
                <a:schemeClr val="tx1"/>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r>
              <a:rPr lang="en-US" altLang="en-US" smtClean="0"/>
              <a:t>One of the things that often happens is what Barbara Anderson talks about as the vicious cycle of miscarried helping. This cycle occurs when the parents have lots of worries, concerns, or fears about their children’s well-being, health, and safety.  </a:t>
            </a:r>
          </a:p>
          <a:p>
            <a:r>
              <a:rPr lang="en-US" altLang="en-US" smtClean="0"/>
              <a:t>Sometimes parents cannot communicate those worries, concerns, and fears in a way that their teens hear as genuine worries, concerns, or fear. Instead, the message is received by the teen as accusing, criticizing, and blaming. Also, the message is that the adolescent is incompetent.  </a:t>
            </a:r>
          </a:p>
          <a:p>
            <a:r>
              <a:rPr lang="en-US" altLang="en-US" smtClean="0"/>
              <a:t>When the adolescent hears the worry or fear as an accusation or a criticism, then sometimes they have less motivation. They have a decreased desire for collaboration and an honest discussion about the challenges and frustrations inherent in diabetes, because they are convinced that what is going to happen is that they are going to be told, again, that they are incompetent, and it’s their fault. If you are hearing that as the message, then you’re not very likely to want to collaborate and discuss the challenges of life with diabetes.</a:t>
            </a:r>
          </a:p>
          <a:p>
            <a:r>
              <a:rPr lang="en-US" altLang="en-US" smtClean="0"/>
              <a:t>This then leads the parents and adolescents to become very frustrated with each other, very discouraged with each other, and with diabetes. After that, the teens tend to be less open, less honest, and less direct, which increases parents worries, concerns, and fears. So, the vicious cycle continues.</a:t>
            </a:r>
          </a:p>
          <a:p>
            <a:endParaRPr lang="en-US" altLang="en-US" smtClean="0"/>
          </a:p>
        </p:txBody>
      </p:sp>
    </p:spTree>
    <p:extLst>
      <p:ext uri="{BB962C8B-B14F-4D97-AF65-F5344CB8AC3E}">
        <p14:creationId xmlns:p14="http://schemas.microsoft.com/office/powerpoint/2010/main" val="1560629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sz="1800"/>
          </a:p>
        </p:txBody>
      </p:sp>
    </p:spTree>
    <p:extLst>
      <p:ext uri="{BB962C8B-B14F-4D97-AF65-F5344CB8AC3E}">
        <p14:creationId xmlns:p14="http://schemas.microsoft.com/office/powerpoint/2010/main" val="4052614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sz="1800"/>
          </a:p>
        </p:txBody>
      </p:sp>
    </p:spTree>
    <p:extLst>
      <p:ext uri="{BB962C8B-B14F-4D97-AF65-F5344CB8AC3E}">
        <p14:creationId xmlns:p14="http://schemas.microsoft.com/office/powerpoint/2010/main" val="3037928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xfrm>
            <a:off x="230189" y="4340226"/>
            <a:ext cx="6423025" cy="4722813"/>
          </a:xfrm>
        </p:spPr>
        <p:txBody>
          <a:bodyPr/>
          <a:lstStyle/>
          <a:p>
            <a:endParaRPr lang="en-US" sz="1800"/>
          </a:p>
        </p:txBody>
      </p:sp>
    </p:spTree>
    <p:extLst>
      <p:ext uri="{BB962C8B-B14F-4D97-AF65-F5344CB8AC3E}">
        <p14:creationId xmlns:p14="http://schemas.microsoft.com/office/powerpoint/2010/main" val="2164904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sz="1800"/>
          </a:p>
        </p:txBody>
      </p:sp>
    </p:spTree>
    <p:extLst>
      <p:ext uri="{BB962C8B-B14F-4D97-AF65-F5344CB8AC3E}">
        <p14:creationId xmlns:p14="http://schemas.microsoft.com/office/powerpoint/2010/main" val="3595254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382588" y="4416425"/>
            <a:ext cx="6116637" cy="4181475"/>
          </a:xfrm>
        </p:spPr>
        <p:txBody>
          <a:bodyPr/>
          <a:lstStyle/>
          <a:p>
            <a:endParaRPr lang="en-US" sz="1800" b="1"/>
          </a:p>
        </p:txBody>
      </p:sp>
    </p:spTree>
    <p:extLst>
      <p:ext uri="{BB962C8B-B14F-4D97-AF65-F5344CB8AC3E}">
        <p14:creationId xmlns:p14="http://schemas.microsoft.com/office/powerpoint/2010/main" val="1410173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r>
              <a:rPr lang="en-US" sz="1800"/>
              <a:t>.</a:t>
            </a:r>
          </a:p>
        </p:txBody>
      </p:sp>
    </p:spTree>
    <p:extLst>
      <p:ext uri="{BB962C8B-B14F-4D97-AF65-F5344CB8AC3E}">
        <p14:creationId xmlns:p14="http://schemas.microsoft.com/office/powerpoint/2010/main" val="2018955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xfrm>
            <a:off x="230189" y="4416425"/>
            <a:ext cx="6345237" cy="4625975"/>
          </a:xfrm>
        </p:spPr>
        <p:txBody>
          <a:bodyPr/>
          <a:lstStyle/>
          <a:p>
            <a:endParaRPr lang="en-US" sz="1800"/>
          </a:p>
          <a:p>
            <a:endParaRPr lang="en-US" sz="1800"/>
          </a:p>
        </p:txBody>
      </p:sp>
    </p:spTree>
    <p:extLst>
      <p:ext uri="{BB962C8B-B14F-4D97-AF65-F5344CB8AC3E}">
        <p14:creationId xmlns:p14="http://schemas.microsoft.com/office/powerpoint/2010/main" val="356565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sz="1800"/>
          </a:p>
        </p:txBody>
      </p:sp>
    </p:spTree>
    <p:extLst>
      <p:ext uri="{BB962C8B-B14F-4D97-AF65-F5344CB8AC3E}">
        <p14:creationId xmlns:p14="http://schemas.microsoft.com/office/powerpoint/2010/main" val="4186062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xfrm>
            <a:off x="382589" y="4416426"/>
            <a:ext cx="6270625" cy="4548188"/>
          </a:xfrm>
        </p:spPr>
        <p:txBody>
          <a:bodyPr/>
          <a:lstStyle/>
          <a:p>
            <a:endParaRPr lang="en-US" sz="1800" b="1"/>
          </a:p>
        </p:txBody>
      </p:sp>
    </p:spTree>
    <p:extLst>
      <p:ext uri="{BB962C8B-B14F-4D97-AF65-F5344CB8AC3E}">
        <p14:creationId xmlns:p14="http://schemas.microsoft.com/office/powerpoint/2010/main" val="1376695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xfrm>
            <a:off x="230189" y="4340226"/>
            <a:ext cx="6423025" cy="4722813"/>
          </a:xfrm>
        </p:spPr>
        <p:txBody>
          <a:bodyPr/>
          <a:lstStyle/>
          <a:p>
            <a:endParaRPr lang="en-US" sz="1600" b="1"/>
          </a:p>
        </p:txBody>
      </p:sp>
    </p:spTree>
    <p:extLst>
      <p:ext uri="{BB962C8B-B14F-4D97-AF65-F5344CB8AC3E}">
        <p14:creationId xmlns:p14="http://schemas.microsoft.com/office/powerpoint/2010/main" val="1970058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xfrm>
            <a:off x="458788" y="4416425"/>
            <a:ext cx="5964237" cy="4402138"/>
          </a:xfrm>
        </p:spPr>
        <p:txBody>
          <a:bodyPr/>
          <a:lstStyle/>
          <a:p>
            <a:endParaRPr lang="en-US" sz="1600"/>
          </a:p>
        </p:txBody>
      </p:sp>
    </p:spTree>
    <p:extLst>
      <p:ext uri="{BB962C8B-B14F-4D97-AF65-F5344CB8AC3E}">
        <p14:creationId xmlns:p14="http://schemas.microsoft.com/office/powerpoint/2010/main" val="2547528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5983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995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925" y="228600"/>
            <a:ext cx="2049463"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68363" y="228600"/>
            <a:ext cx="5999162"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4323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11579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4333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17353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6988"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9388"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3395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1661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8086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36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03526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7344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5972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7659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925" y="228600"/>
            <a:ext cx="2049463"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68363" y="228600"/>
            <a:ext cx="5999162"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2043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69952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9773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662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6988"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9388"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1924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7638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5642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018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3509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56970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440693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2229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925" y="228600"/>
            <a:ext cx="2049463"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68363" y="228600"/>
            <a:ext cx="5999162"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3501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6988"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9388"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966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3033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8655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3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98330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331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29804"/>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66700" y="0"/>
            <a:ext cx="266700" cy="6845300"/>
          </a:xfrm>
          <a:prstGeom prst="rect">
            <a:avLst/>
          </a:prstGeom>
          <a:gradFill rotWithShape="0">
            <a:gsLst>
              <a:gs pos="0">
                <a:srgbClr val="ACACAC">
                  <a:gamma/>
                  <a:shade val="29804"/>
                  <a:invGamma/>
                </a:srgbClr>
              </a:gs>
              <a:gs pos="100000">
                <a:srgbClr val="ACACAC"/>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 name="Rectangle 3"/>
          <p:cNvSpPr>
            <a:spLocks noChangeArrowheads="1"/>
          </p:cNvSpPr>
          <p:nvPr/>
        </p:nvSpPr>
        <p:spPr bwMode="auto">
          <a:xfrm>
            <a:off x="495300" y="0"/>
            <a:ext cx="419100" cy="4667250"/>
          </a:xfrm>
          <a:prstGeom prst="rect">
            <a:avLst/>
          </a:prstGeom>
          <a:gradFill rotWithShape="0">
            <a:gsLst>
              <a:gs pos="0">
                <a:srgbClr val="ACACAC">
                  <a:gamma/>
                  <a:shade val="29804"/>
                  <a:invGamma/>
                </a:srgbClr>
              </a:gs>
              <a:gs pos="100000">
                <a:srgbClr val="ACACAC"/>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 name="Rectangle 4"/>
          <p:cNvSpPr>
            <a:spLocks noChangeArrowheads="1"/>
          </p:cNvSpPr>
          <p:nvPr/>
        </p:nvSpPr>
        <p:spPr bwMode="auto">
          <a:xfrm>
            <a:off x="361950" y="0"/>
            <a:ext cx="1219200" cy="3352800"/>
          </a:xfrm>
          <a:prstGeom prst="rect">
            <a:avLst/>
          </a:prstGeom>
          <a:gradFill rotWithShape="0">
            <a:gsLst>
              <a:gs pos="0">
                <a:srgbClr val="ACACAC">
                  <a:gamma/>
                  <a:shade val="29804"/>
                  <a:invGamma/>
                </a:srgbClr>
              </a:gs>
              <a:gs pos="100000">
                <a:srgbClr val="ACACAC"/>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 name="Rectangle 5"/>
          <p:cNvSpPr>
            <a:spLocks noChangeArrowheads="1"/>
          </p:cNvSpPr>
          <p:nvPr/>
        </p:nvSpPr>
        <p:spPr bwMode="auto">
          <a:xfrm>
            <a:off x="457200" y="0"/>
            <a:ext cx="342900" cy="3886200"/>
          </a:xfrm>
          <a:prstGeom prst="rect">
            <a:avLst/>
          </a:prstGeom>
          <a:gradFill rotWithShape="0">
            <a:gsLst>
              <a:gs pos="0">
                <a:srgbClr val="114FFB">
                  <a:gamma/>
                  <a:shade val="29804"/>
                  <a:invGamma/>
                </a:srgbClr>
              </a:gs>
              <a:gs pos="100000">
                <a:srgbClr val="114FFB"/>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 name="Rectangle 6"/>
          <p:cNvSpPr>
            <a:spLocks noChangeArrowheads="1"/>
          </p:cNvSpPr>
          <p:nvPr/>
        </p:nvSpPr>
        <p:spPr bwMode="auto">
          <a:xfrm>
            <a:off x="666750" y="1466850"/>
            <a:ext cx="590550" cy="1219200"/>
          </a:xfrm>
          <a:prstGeom prst="rect">
            <a:avLst/>
          </a:prstGeom>
          <a:solidFill>
            <a:srgbClr val="B5006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 name="Rectangle 7"/>
          <p:cNvSpPr>
            <a:spLocks noChangeArrowheads="1"/>
          </p:cNvSpPr>
          <p:nvPr/>
        </p:nvSpPr>
        <p:spPr bwMode="auto">
          <a:xfrm>
            <a:off x="571500" y="1409700"/>
            <a:ext cx="9702800" cy="133350"/>
          </a:xfrm>
          <a:prstGeom prst="rect">
            <a:avLst/>
          </a:prstGeom>
          <a:gradFill rotWithShape="0">
            <a:gsLst>
              <a:gs pos="0">
                <a:srgbClr val="ACACAC">
                  <a:gamma/>
                  <a:shade val="29804"/>
                  <a:invGamma/>
                </a:srgbClr>
              </a:gs>
              <a:gs pos="100000">
                <a:srgbClr val="ACACAC"/>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 name="Line 8"/>
          <p:cNvSpPr>
            <a:spLocks noChangeShapeType="1"/>
          </p:cNvSpPr>
          <p:nvPr/>
        </p:nvSpPr>
        <p:spPr bwMode="auto">
          <a:xfrm>
            <a:off x="273050" y="1409700"/>
            <a:ext cx="9994900" cy="0"/>
          </a:xfrm>
          <a:prstGeom prst="line">
            <a:avLst/>
          </a:prstGeom>
          <a:noFill/>
          <a:ln w="12700">
            <a:solidFill>
              <a:srgbClr val="B5006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 name="Rectangle 9"/>
          <p:cNvSpPr>
            <a:spLocks noGrp="1" noChangeArrowheads="1"/>
          </p:cNvSpPr>
          <p:nvPr>
            <p:ph type="title"/>
          </p:nvPr>
        </p:nvSpPr>
        <p:spPr bwMode="auto">
          <a:xfrm>
            <a:off x="868363" y="228600"/>
            <a:ext cx="77724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1034" name="Rectangle 10"/>
          <p:cNvSpPr>
            <a:spLocks noGrp="1" noChangeArrowheads="1"/>
          </p:cNvSpPr>
          <p:nvPr>
            <p:ph type="body" idx="1"/>
          </p:nvPr>
        </p:nvSpPr>
        <p:spPr bwMode="auto">
          <a:xfrm>
            <a:off x="1296988" y="18288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rgbClr val="B50069"/>
        </a:buClr>
        <a:buSzPct val="75000"/>
        <a:buFont typeface="Monotype Sorts" pitchFamily="2" charset="2"/>
        <a:buChar char="n"/>
        <a:defRPr sz="3200" i="1">
          <a:solidFill>
            <a:srgbClr val="FAFD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B50069"/>
        </a:buClr>
        <a:buSzPct val="100000"/>
        <a:buChar char="•"/>
        <a:defRPr sz="2800" i="1">
          <a:solidFill>
            <a:srgbClr val="FAFD00"/>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rgbClr val="B50069"/>
        </a:buClr>
        <a:buSzPct val="100000"/>
        <a:buChar char="–"/>
        <a:defRPr sz="2400" i="1">
          <a:solidFill>
            <a:srgbClr val="FAFD00"/>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29804"/>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66700" y="0"/>
            <a:ext cx="266700" cy="6845300"/>
          </a:xfrm>
          <a:prstGeom prst="rect">
            <a:avLst/>
          </a:prstGeom>
          <a:gradFill rotWithShape="0">
            <a:gsLst>
              <a:gs pos="0">
                <a:srgbClr val="333333"/>
              </a:gs>
              <a:gs pos="100000">
                <a:srgbClr val="ACACAC"/>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FFFFFF"/>
              </a:solidFill>
            </a:endParaRPr>
          </a:p>
        </p:txBody>
      </p:sp>
      <p:sp>
        <p:nvSpPr>
          <p:cNvPr id="1027" name="Rectangle 3"/>
          <p:cNvSpPr>
            <a:spLocks noChangeArrowheads="1"/>
          </p:cNvSpPr>
          <p:nvPr/>
        </p:nvSpPr>
        <p:spPr bwMode="auto">
          <a:xfrm>
            <a:off x="495300" y="0"/>
            <a:ext cx="419100" cy="4667250"/>
          </a:xfrm>
          <a:prstGeom prst="rect">
            <a:avLst/>
          </a:prstGeom>
          <a:gradFill rotWithShape="0">
            <a:gsLst>
              <a:gs pos="0">
                <a:srgbClr val="333333"/>
              </a:gs>
              <a:gs pos="100000">
                <a:srgbClr val="ACACAC"/>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FFFFFF"/>
              </a:solidFill>
            </a:endParaRPr>
          </a:p>
        </p:txBody>
      </p:sp>
      <p:sp>
        <p:nvSpPr>
          <p:cNvPr id="1028" name="Rectangle 4"/>
          <p:cNvSpPr>
            <a:spLocks noChangeArrowheads="1"/>
          </p:cNvSpPr>
          <p:nvPr/>
        </p:nvSpPr>
        <p:spPr bwMode="auto">
          <a:xfrm>
            <a:off x="361950" y="0"/>
            <a:ext cx="1219200" cy="3352800"/>
          </a:xfrm>
          <a:prstGeom prst="rect">
            <a:avLst/>
          </a:prstGeom>
          <a:gradFill rotWithShape="0">
            <a:gsLst>
              <a:gs pos="0">
                <a:srgbClr val="333333"/>
              </a:gs>
              <a:gs pos="100000">
                <a:srgbClr val="ACACAC"/>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FFFFFF"/>
              </a:solidFill>
            </a:endParaRPr>
          </a:p>
        </p:txBody>
      </p:sp>
      <p:sp>
        <p:nvSpPr>
          <p:cNvPr id="1029" name="Rectangle 5"/>
          <p:cNvSpPr>
            <a:spLocks noChangeArrowheads="1"/>
          </p:cNvSpPr>
          <p:nvPr/>
        </p:nvSpPr>
        <p:spPr bwMode="auto">
          <a:xfrm>
            <a:off x="457200" y="0"/>
            <a:ext cx="342900" cy="3886200"/>
          </a:xfrm>
          <a:prstGeom prst="rect">
            <a:avLst/>
          </a:prstGeom>
          <a:gradFill rotWithShape="0">
            <a:gsLst>
              <a:gs pos="0">
                <a:srgbClr val="05184B"/>
              </a:gs>
              <a:gs pos="100000">
                <a:srgbClr val="114FFB"/>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FFFFFF"/>
              </a:solidFill>
            </a:endParaRPr>
          </a:p>
        </p:txBody>
      </p:sp>
      <p:sp>
        <p:nvSpPr>
          <p:cNvPr id="1030" name="Rectangle 6"/>
          <p:cNvSpPr>
            <a:spLocks noChangeArrowheads="1"/>
          </p:cNvSpPr>
          <p:nvPr/>
        </p:nvSpPr>
        <p:spPr bwMode="auto">
          <a:xfrm>
            <a:off x="666750" y="1466850"/>
            <a:ext cx="590550" cy="1219200"/>
          </a:xfrm>
          <a:prstGeom prst="rect">
            <a:avLst/>
          </a:prstGeom>
          <a:solidFill>
            <a:srgbClr val="B5006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FFFFFF"/>
              </a:solidFill>
            </a:endParaRPr>
          </a:p>
        </p:txBody>
      </p:sp>
      <p:sp>
        <p:nvSpPr>
          <p:cNvPr id="1031" name="Rectangle 7"/>
          <p:cNvSpPr>
            <a:spLocks noChangeArrowheads="1"/>
          </p:cNvSpPr>
          <p:nvPr/>
        </p:nvSpPr>
        <p:spPr bwMode="auto">
          <a:xfrm>
            <a:off x="571500" y="1409700"/>
            <a:ext cx="9702800" cy="133350"/>
          </a:xfrm>
          <a:prstGeom prst="rect">
            <a:avLst/>
          </a:prstGeom>
          <a:gradFill rotWithShape="0">
            <a:gsLst>
              <a:gs pos="0">
                <a:srgbClr val="333333"/>
              </a:gs>
              <a:gs pos="100000">
                <a:srgbClr val="ACACAC"/>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FFFFFF"/>
              </a:solidFill>
            </a:endParaRPr>
          </a:p>
        </p:txBody>
      </p:sp>
      <p:sp>
        <p:nvSpPr>
          <p:cNvPr id="1032" name="Line 8"/>
          <p:cNvSpPr>
            <a:spLocks noChangeShapeType="1"/>
          </p:cNvSpPr>
          <p:nvPr/>
        </p:nvSpPr>
        <p:spPr bwMode="auto">
          <a:xfrm>
            <a:off x="273050" y="1409700"/>
            <a:ext cx="9994900" cy="0"/>
          </a:xfrm>
          <a:prstGeom prst="line">
            <a:avLst/>
          </a:prstGeom>
          <a:noFill/>
          <a:ln w="12700">
            <a:solidFill>
              <a:srgbClr val="B5006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FFFFFF"/>
              </a:solidFill>
            </a:endParaRPr>
          </a:p>
        </p:txBody>
      </p:sp>
      <p:sp>
        <p:nvSpPr>
          <p:cNvPr id="1033" name="Rectangle 9"/>
          <p:cNvSpPr>
            <a:spLocks noGrp="1" noChangeArrowheads="1"/>
          </p:cNvSpPr>
          <p:nvPr>
            <p:ph type="title"/>
          </p:nvPr>
        </p:nvSpPr>
        <p:spPr bwMode="auto">
          <a:xfrm>
            <a:off x="868363" y="228600"/>
            <a:ext cx="77724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1034" name="Rectangle 10"/>
          <p:cNvSpPr>
            <a:spLocks noGrp="1" noChangeArrowheads="1"/>
          </p:cNvSpPr>
          <p:nvPr>
            <p:ph type="body" idx="1"/>
          </p:nvPr>
        </p:nvSpPr>
        <p:spPr bwMode="auto">
          <a:xfrm>
            <a:off x="1296988" y="18288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9719275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rgbClr val="B50069"/>
        </a:buClr>
        <a:buSzPct val="75000"/>
        <a:buFont typeface="Monotype Sorts" pitchFamily="2" charset="2"/>
        <a:buChar char="n"/>
        <a:defRPr sz="3200" i="1">
          <a:solidFill>
            <a:srgbClr val="FAFD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B50069"/>
        </a:buClr>
        <a:buSzPct val="100000"/>
        <a:buChar char="•"/>
        <a:defRPr sz="2800" i="1">
          <a:solidFill>
            <a:srgbClr val="FAFD00"/>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rgbClr val="B50069"/>
        </a:buClr>
        <a:buSzPct val="100000"/>
        <a:buChar char="–"/>
        <a:defRPr sz="2400" i="1">
          <a:solidFill>
            <a:srgbClr val="FAFD00"/>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29804"/>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66700" y="0"/>
            <a:ext cx="266700" cy="6845300"/>
          </a:xfrm>
          <a:prstGeom prst="rect">
            <a:avLst/>
          </a:prstGeom>
          <a:gradFill rotWithShape="0">
            <a:gsLst>
              <a:gs pos="0">
                <a:srgbClr val="333333"/>
              </a:gs>
              <a:gs pos="100000">
                <a:srgbClr val="ACACAC"/>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FFFFFF"/>
              </a:solidFill>
            </a:endParaRPr>
          </a:p>
        </p:txBody>
      </p:sp>
      <p:sp>
        <p:nvSpPr>
          <p:cNvPr id="1027" name="Rectangle 3"/>
          <p:cNvSpPr>
            <a:spLocks noChangeArrowheads="1"/>
          </p:cNvSpPr>
          <p:nvPr/>
        </p:nvSpPr>
        <p:spPr bwMode="auto">
          <a:xfrm>
            <a:off x="495300" y="0"/>
            <a:ext cx="419100" cy="4667250"/>
          </a:xfrm>
          <a:prstGeom prst="rect">
            <a:avLst/>
          </a:prstGeom>
          <a:gradFill rotWithShape="0">
            <a:gsLst>
              <a:gs pos="0">
                <a:srgbClr val="333333"/>
              </a:gs>
              <a:gs pos="100000">
                <a:srgbClr val="ACACAC"/>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FFFFFF"/>
              </a:solidFill>
            </a:endParaRPr>
          </a:p>
        </p:txBody>
      </p:sp>
      <p:sp>
        <p:nvSpPr>
          <p:cNvPr id="1028" name="Rectangle 4"/>
          <p:cNvSpPr>
            <a:spLocks noChangeArrowheads="1"/>
          </p:cNvSpPr>
          <p:nvPr/>
        </p:nvSpPr>
        <p:spPr bwMode="auto">
          <a:xfrm>
            <a:off x="361950" y="0"/>
            <a:ext cx="1219200" cy="3352800"/>
          </a:xfrm>
          <a:prstGeom prst="rect">
            <a:avLst/>
          </a:prstGeom>
          <a:gradFill rotWithShape="0">
            <a:gsLst>
              <a:gs pos="0">
                <a:srgbClr val="333333"/>
              </a:gs>
              <a:gs pos="100000">
                <a:srgbClr val="ACACAC"/>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FFFFFF"/>
              </a:solidFill>
            </a:endParaRPr>
          </a:p>
        </p:txBody>
      </p:sp>
      <p:sp>
        <p:nvSpPr>
          <p:cNvPr id="1029" name="Rectangle 5"/>
          <p:cNvSpPr>
            <a:spLocks noChangeArrowheads="1"/>
          </p:cNvSpPr>
          <p:nvPr/>
        </p:nvSpPr>
        <p:spPr bwMode="auto">
          <a:xfrm>
            <a:off x="457200" y="0"/>
            <a:ext cx="342900" cy="3886200"/>
          </a:xfrm>
          <a:prstGeom prst="rect">
            <a:avLst/>
          </a:prstGeom>
          <a:gradFill rotWithShape="0">
            <a:gsLst>
              <a:gs pos="0">
                <a:srgbClr val="05184B"/>
              </a:gs>
              <a:gs pos="100000">
                <a:srgbClr val="114FFB"/>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FFFFFF"/>
              </a:solidFill>
            </a:endParaRPr>
          </a:p>
        </p:txBody>
      </p:sp>
      <p:sp>
        <p:nvSpPr>
          <p:cNvPr id="1030" name="Rectangle 6"/>
          <p:cNvSpPr>
            <a:spLocks noChangeArrowheads="1"/>
          </p:cNvSpPr>
          <p:nvPr/>
        </p:nvSpPr>
        <p:spPr bwMode="auto">
          <a:xfrm>
            <a:off x="666750" y="1466850"/>
            <a:ext cx="590550" cy="1219200"/>
          </a:xfrm>
          <a:prstGeom prst="rect">
            <a:avLst/>
          </a:prstGeom>
          <a:solidFill>
            <a:srgbClr val="B5006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FFFFFF"/>
              </a:solidFill>
            </a:endParaRPr>
          </a:p>
        </p:txBody>
      </p:sp>
      <p:sp>
        <p:nvSpPr>
          <p:cNvPr id="1031" name="Rectangle 7"/>
          <p:cNvSpPr>
            <a:spLocks noChangeArrowheads="1"/>
          </p:cNvSpPr>
          <p:nvPr/>
        </p:nvSpPr>
        <p:spPr bwMode="auto">
          <a:xfrm>
            <a:off x="571500" y="1409700"/>
            <a:ext cx="9702800" cy="133350"/>
          </a:xfrm>
          <a:prstGeom prst="rect">
            <a:avLst/>
          </a:prstGeom>
          <a:gradFill rotWithShape="0">
            <a:gsLst>
              <a:gs pos="0">
                <a:srgbClr val="333333"/>
              </a:gs>
              <a:gs pos="100000">
                <a:srgbClr val="ACACAC"/>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FFFFFF"/>
              </a:solidFill>
            </a:endParaRPr>
          </a:p>
        </p:txBody>
      </p:sp>
      <p:sp>
        <p:nvSpPr>
          <p:cNvPr id="1032" name="Line 8"/>
          <p:cNvSpPr>
            <a:spLocks noChangeShapeType="1"/>
          </p:cNvSpPr>
          <p:nvPr/>
        </p:nvSpPr>
        <p:spPr bwMode="auto">
          <a:xfrm>
            <a:off x="273050" y="1409700"/>
            <a:ext cx="9994900" cy="0"/>
          </a:xfrm>
          <a:prstGeom prst="line">
            <a:avLst/>
          </a:prstGeom>
          <a:noFill/>
          <a:ln w="12700">
            <a:solidFill>
              <a:srgbClr val="B5006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FFFFFF"/>
              </a:solidFill>
            </a:endParaRPr>
          </a:p>
        </p:txBody>
      </p:sp>
      <p:sp>
        <p:nvSpPr>
          <p:cNvPr id="1033" name="Rectangle 9"/>
          <p:cNvSpPr>
            <a:spLocks noGrp="1" noChangeArrowheads="1"/>
          </p:cNvSpPr>
          <p:nvPr>
            <p:ph type="title"/>
          </p:nvPr>
        </p:nvSpPr>
        <p:spPr bwMode="auto">
          <a:xfrm>
            <a:off x="868363" y="228600"/>
            <a:ext cx="77724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1034" name="Rectangle 10"/>
          <p:cNvSpPr>
            <a:spLocks noGrp="1" noChangeArrowheads="1"/>
          </p:cNvSpPr>
          <p:nvPr>
            <p:ph type="body" idx="1"/>
          </p:nvPr>
        </p:nvSpPr>
        <p:spPr bwMode="auto">
          <a:xfrm>
            <a:off x="1296988" y="18288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026283741"/>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sz="4400" i="1">
          <a:solidFill>
            <a:srgbClr val="FAFD00"/>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rgbClr val="B50069"/>
        </a:buClr>
        <a:buSzPct val="75000"/>
        <a:buFont typeface="Monotype Sorts" pitchFamily="2" charset="2"/>
        <a:buChar char="n"/>
        <a:defRPr sz="3200" i="1">
          <a:solidFill>
            <a:srgbClr val="FAFD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B50069"/>
        </a:buClr>
        <a:buSzPct val="100000"/>
        <a:buChar char="•"/>
        <a:defRPr sz="2800" i="1">
          <a:solidFill>
            <a:srgbClr val="FAFD00"/>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rgbClr val="B50069"/>
        </a:buClr>
        <a:buSzPct val="100000"/>
        <a:buChar char="–"/>
        <a:defRPr sz="2400" i="1">
          <a:solidFill>
            <a:srgbClr val="FAFD00"/>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rgbClr val="B50069"/>
        </a:buClr>
        <a:buSzPct val="100000"/>
        <a:buChar char="–"/>
        <a:defRPr sz="2000" i="1">
          <a:solidFill>
            <a:srgbClr val="FAFD00"/>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9.xml"/><Relationship Id="rId1" Type="http://schemas.openxmlformats.org/officeDocument/2006/relationships/tags" Target="../tags/tag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20.xml"/><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ctrTitle"/>
          </p:nvPr>
        </p:nvSpPr>
        <p:spPr>
          <a:xfrm>
            <a:off x="1409700" y="1676400"/>
            <a:ext cx="8458200" cy="1524000"/>
          </a:xfrm>
        </p:spPr>
        <p:txBody>
          <a:bodyPr/>
          <a:lstStyle/>
          <a:p>
            <a:pPr algn="ctr"/>
            <a:r>
              <a:rPr lang="en-US" b="1" dirty="0" smtClean="0"/>
              <a:t>CHANGES, CHALLENGES AND CHEERS</a:t>
            </a:r>
            <a:endParaRPr lang="en-US" b="1" dirty="0"/>
          </a:p>
        </p:txBody>
      </p:sp>
      <p:sp>
        <p:nvSpPr>
          <p:cNvPr id="47107" name="Rectangle 1027"/>
          <p:cNvSpPr>
            <a:spLocks noGrp="1" noChangeArrowheads="1"/>
          </p:cNvSpPr>
          <p:nvPr>
            <p:ph type="subTitle" idx="1"/>
          </p:nvPr>
        </p:nvSpPr>
        <p:spPr>
          <a:xfrm>
            <a:off x="1524000" y="3429000"/>
            <a:ext cx="7239000" cy="1295400"/>
          </a:xfrm>
        </p:spPr>
        <p:txBody>
          <a:bodyPr/>
          <a:lstStyle/>
          <a:p>
            <a:r>
              <a:rPr lang="en-US" i="0"/>
              <a:t>Jill Weissberg-Benchell, Ph.D., CDE</a:t>
            </a:r>
          </a:p>
        </p:txBody>
      </p:sp>
      <p:pic>
        <p:nvPicPr>
          <p:cNvPr id="5" name="Picture 3" descr="Description: LCH_logo.jpg"/>
          <p:cNvPicPr>
            <a:picLocks noChangeAspect="1" noChangeArrowheads="1"/>
          </p:cNvPicPr>
          <p:nvPr/>
        </p:nvPicPr>
        <p:blipFill>
          <a:blip r:embed="rId3">
            <a:extLst>
              <a:ext uri="{28A0092B-C50C-407E-A947-70E740481C1C}">
                <a14:useLocalDpi xmlns:a14="http://schemas.microsoft.com/office/drawing/2010/main" val="0"/>
              </a:ext>
            </a:extLst>
          </a:blip>
          <a:srcRect l="4723" t="14519" r="2361" b="14519"/>
          <a:stretch>
            <a:fillRect/>
          </a:stretch>
        </p:blipFill>
        <p:spPr bwMode="auto">
          <a:xfrm>
            <a:off x="3086100" y="4572000"/>
            <a:ext cx="4495800"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676400" y="0"/>
            <a:ext cx="8077200" cy="1524000"/>
          </a:xfrm>
          <a:noFill/>
          <a:ln/>
        </p:spPr>
        <p:txBody>
          <a:bodyPr/>
          <a:lstStyle/>
          <a:p>
            <a:pPr algn="ctr"/>
            <a:r>
              <a:rPr lang="en-US" b="1" i="0"/>
              <a:t>EMOTIONAL ISSUES FOR SCHOOL AGE CHILDREN</a:t>
            </a:r>
          </a:p>
        </p:txBody>
      </p:sp>
      <p:sp>
        <p:nvSpPr>
          <p:cNvPr id="74755" name="Rectangle 3"/>
          <p:cNvSpPr>
            <a:spLocks noGrp="1" noChangeArrowheads="1"/>
          </p:cNvSpPr>
          <p:nvPr>
            <p:ph type="body" idx="1"/>
          </p:nvPr>
        </p:nvSpPr>
        <p:spPr>
          <a:xfrm>
            <a:off x="1562100" y="2590800"/>
            <a:ext cx="8724900" cy="3429000"/>
          </a:xfrm>
          <a:noFill/>
          <a:ln/>
        </p:spPr>
        <p:txBody>
          <a:bodyPr/>
          <a:lstStyle/>
          <a:p>
            <a:r>
              <a:rPr lang="en-US" sz="4000" i="0"/>
              <a:t>Roots of Self-Esteem Begin to Grow</a:t>
            </a:r>
          </a:p>
          <a:p>
            <a:r>
              <a:rPr lang="en-US" sz="4000" i="0"/>
              <a:t>Pitfalls of Blame and Shame</a:t>
            </a:r>
          </a:p>
          <a:p>
            <a:r>
              <a:rPr lang="en-US" sz="4000" i="0"/>
              <a:t>Miscarried Helping May Begin</a:t>
            </a:r>
          </a:p>
          <a:p>
            <a:r>
              <a:rPr lang="en-US" sz="4000" i="0"/>
              <a:t>Peer teasing may begin</a:t>
            </a:r>
          </a:p>
          <a:p>
            <a:endParaRPr lang="en-US" sz="4000" i="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790700" y="0"/>
            <a:ext cx="8305800" cy="1390650"/>
          </a:xfrm>
        </p:spPr>
        <p:txBody>
          <a:bodyPr/>
          <a:lstStyle/>
          <a:p>
            <a:pPr algn="ctr"/>
            <a:r>
              <a:rPr lang="en-US" b="1" i="0"/>
              <a:t>PARENTS AND </a:t>
            </a:r>
            <a:br>
              <a:rPr lang="en-US" b="1" i="0"/>
            </a:br>
            <a:r>
              <a:rPr lang="en-US" b="1" i="0"/>
              <a:t>SCHOOL AGE CHILDREN</a:t>
            </a:r>
          </a:p>
        </p:txBody>
      </p:sp>
      <p:sp>
        <p:nvSpPr>
          <p:cNvPr id="79875" name="Rectangle 3"/>
          <p:cNvSpPr>
            <a:spLocks noGrp="1" noChangeArrowheads="1"/>
          </p:cNvSpPr>
          <p:nvPr>
            <p:ph type="body" idx="1"/>
          </p:nvPr>
        </p:nvSpPr>
        <p:spPr>
          <a:xfrm>
            <a:off x="1485900" y="2057400"/>
            <a:ext cx="8458200" cy="4267200"/>
          </a:xfrm>
        </p:spPr>
        <p:txBody>
          <a:bodyPr/>
          <a:lstStyle/>
          <a:p>
            <a:pPr>
              <a:lnSpc>
                <a:spcPct val="90000"/>
              </a:lnSpc>
            </a:pPr>
            <a:r>
              <a:rPr lang="en-US" i="0" dirty="0"/>
              <a:t>Separating Normative Independence Goals From The Non-Normative Task of Managing </a:t>
            </a:r>
            <a:r>
              <a:rPr lang="en-US" i="0" dirty="0" smtClean="0"/>
              <a:t>Diabetes</a:t>
            </a:r>
          </a:p>
          <a:p>
            <a:pPr>
              <a:lnSpc>
                <a:spcPct val="90000"/>
              </a:lnSpc>
            </a:pPr>
            <a:r>
              <a:rPr lang="en-US" i="0" dirty="0"/>
              <a:t>Providing Routines and Consistency is Critical</a:t>
            </a:r>
          </a:p>
          <a:p>
            <a:pPr>
              <a:lnSpc>
                <a:spcPct val="90000"/>
              </a:lnSpc>
            </a:pPr>
            <a:r>
              <a:rPr lang="en-US" i="0" dirty="0"/>
              <a:t>Important to Include Child in Family Discussions and Problem Solving.. “Think Aloud”</a:t>
            </a:r>
          </a:p>
          <a:p>
            <a:pPr>
              <a:lnSpc>
                <a:spcPct val="90000"/>
              </a:lnSpc>
            </a:pPr>
            <a:endParaRPr lang="en-US" i="0" dirty="0"/>
          </a:p>
          <a:p>
            <a:pPr>
              <a:lnSpc>
                <a:spcPct val="90000"/>
              </a:lnSpc>
            </a:pPr>
            <a:endParaRPr lang="en-US" sz="2800" i="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676400" y="0"/>
            <a:ext cx="8610600" cy="1524000"/>
          </a:xfrm>
        </p:spPr>
        <p:txBody>
          <a:bodyPr/>
          <a:lstStyle/>
          <a:p>
            <a:pPr algn="ctr">
              <a:defRPr/>
            </a:pPr>
            <a:r>
              <a:rPr lang="en-US" sz="3400" b="1" i="0" dirty="0" smtClean="0"/>
              <a:t> DEVELOPMENTAL ISSUES FOR EARLY ADOLESCENTS </a:t>
            </a:r>
            <a:br>
              <a:rPr lang="en-US" sz="3400" b="1" i="0" dirty="0" smtClean="0"/>
            </a:br>
            <a:r>
              <a:rPr lang="en-US" sz="3400" b="1" i="0" dirty="0" smtClean="0"/>
              <a:t>(10-13 YEARS OF AGE)</a:t>
            </a:r>
          </a:p>
        </p:txBody>
      </p:sp>
      <p:sp>
        <p:nvSpPr>
          <p:cNvPr id="74755" name="Rectangle 3"/>
          <p:cNvSpPr>
            <a:spLocks noGrp="1" noChangeArrowheads="1"/>
          </p:cNvSpPr>
          <p:nvPr>
            <p:ph type="body" idx="1"/>
          </p:nvPr>
        </p:nvSpPr>
        <p:spPr>
          <a:xfrm>
            <a:off x="1409700" y="1524000"/>
            <a:ext cx="8877300" cy="5334000"/>
          </a:xfrm>
        </p:spPr>
        <p:txBody>
          <a:bodyPr/>
          <a:lstStyle/>
          <a:p>
            <a:pPr>
              <a:defRPr/>
            </a:pPr>
            <a:r>
              <a:rPr lang="en-US" b="1" i="0" smtClean="0"/>
              <a:t>PHYSICAL</a:t>
            </a:r>
            <a:r>
              <a:rPr lang="en-US" sz="2800" i="0" smtClean="0"/>
              <a:t>: Puberty begins. Rapid growth begins.</a:t>
            </a:r>
          </a:p>
          <a:p>
            <a:pPr>
              <a:defRPr/>
            </a:pPr>
            <a:r>
              <a:rPr lang="en-US" b="1" i="0" smtClean="0"/>
              <a:t>COGNITIVE</a:t>
            </a:r>
            <a:r>
              <a:rPr lang="en-US" sz="2800" i="0" smtClean="0"/>
              <a:t>: Tends to still be fairly concrete. Emergence of more sophisticated thinking.</a:t>
            </a:r>
          </a:p>
          <a:p>
            <a:pPr>
              <a:defRPr/>
            </a:pPr>
            <a:r>
              <a:rPr lang="en-US" b="1" i="0" smtClean="0"/>
              <a:t>EMOTIONAL</a:t>
            </a:r>
            <a:r>
              <a:rPr lang="en-US" sz="2800" i="0" smtClean="0"/>
              <a:t>: Peer teasing/Bullying. Sense of belonging</a:t>
            </a:r>
            <a:endParaRPr lang="en-US" sz="2400" i="0" smtClean="0"/>
          </a:p>
          <a:p>
            <a:pPr>
              <a:defRPr/>
            </a:pPr>
            <a:r>
              <a:rPr lang="en-US" b="1" i="0" smtClean="0"/>
              <a:t>SOCIAL</a:t>
            </a:r>
            <a:r>
              <a:rPr lang="en-US" sz="2800" i="0" smtClean="0"/>
              <a:t>: Interested in forming intimate relationships with peers.</a:t>
            </a:r>
          </a:p>
          <a:p>
            <a:pPr>
              <a:defRPr/>
            </a:pPr>
            <a:r>
              <a:rPr lang="en-US" b="1" i="0" smtClean="0"/>
              <a:t>FAMILY</a:t>
            </a:r>
            <a:r>
              <a:rPr lang="en-US" sz="2800" i="0" smtClean="0"/>
              <a:t>: Increased need for privacy, push for independence/beginning to detach from parents</a:t>
            </a:r>
          </a:p>
        </p:txBody>
      </p:sp>
    </p:spTree>
    <p:extLst>
      <p:ext uri="{BB962C8B-B14F-4D97-AF65-F5344CB8AC3E}">
        <p14:creationId xmlns:p14="http://schemas.microsoft.com/office/powerpoint/2010/main" val="229740121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899" y="228600"/>
            <a:ext cx="7848601" cy="914400"/>
          </a:xfrm>
        </p:spPr>
        <p:txBody>
          <a:bodyPr/>
          <a:lstStyle/>
          <a:p>
            <a:r>
              <a:rPr lang="en-US" b="1" i="0" dirty="0" smtClean="0">
                <a:effectLst/>
              </a:rPr>
              <a:t>PARENTS AND PRE-TEENS</a:t>
            </a:r>
            <a:endParaRPr lang="en-US" b="1" i="0" dirty="0">
              <a:effectLst/>
            </a:endParaRPr>
          </a:p>
        </p:txBody>
      </p:sp>
      <p:sp>
        <p:nvSpPr>
          <p:cNvPr id="3" name="Content Placeholder 2"/>
          <p:cNvSpPr>
            <a:spLocks noGrp="1"/>
          </p:cNvSpPr>
          <p:nvPr>
            <p:ph idx="1"/>
          </p:nvPr>
        </p:nvSpPr>
        <p:spPr>
          <a:xfrm>
            <a:off x="1562100" y="1676400"/>
            <a:ext cx="8458200" cy="5029200"/>
          </a:xfrm>
        </p:spPr>
        <p:txBody>
          <a:bodyPr/>
          <a:lstStyle/>
          <a:p>
            <a:r>
              <a:rPr lang="en-US" i="0" dirty="0" smtClean="0">
                <a:effectLst/>
              </a:rPr>
              <a:t>Match expectations for independence and responsibility with ability</a:t>
            </a:r>
          </a:p>
          <a:p>
            <a:r>
              <a:rPr lang="en-US" i="0" dirty="0" smtClean="0">
                <a:effectLst/>
              </a:rPr>
              <a:t>Continue to oversee/monitor/support</a:t>
            </a:r>
          </a:p>
          <a:p>
            <a:r>
              <a:rPr lang="en-US" i="0" dirty="0" smtClean="0">
                <a:effectLst/>
              </a:rPr>
              <a:t>Take over any time AND when needed</a:t>
            </a:r>
          </a:p>
          <a:p>
            <a:r>
              <a:rPr lang="en-US" i="0" dirty="0" smtClean="0">
                <a:effectLst/>
              </a:rPr>
              <a:t>Encourage your child to recruit their friends for support and reminders</a:t>
            </a:r>
          </a:p>
          <a:p>
            <a:r>
              <a:rPr lang="en-US" i="0" dirty="0" smtClean="0">
                <a:effectLst/>
              </a:rPr>
              <a:t>Collaborate to develop strategies for communications.. Texts? </a:t>
            </a:r>
            <a:r>
              <a:rPr lang="en-US" i="0" dirty="0" err="1" smtClean="0">
                <a:effectLst/>
              </a:rPr>
              <a:t>Emojis</a:t>
            </a:r>
            <a:r>
              <a:rPr lang="en-US" i="0" dirty="0" smtClean="0">
                <a:effectLst/>
              </a:rPr>
              <a:t>? Photos of meters?</a:t>
            </a:r>
            <a:endParaRPr lang="en-US" i="0" dirty="0">
              <a:effectLst/>
            </a:endParaRPr>
          </a:p>
        </p:txBody>
      </p:sp>
    </p:spTree>
    <p:extLst>
      <p:ext uri="{BB962C8B-B14F-4D97-AF65-F5344CB8AC3E}">
        <p14:creationId xmlns:p14="http://schemas.microsoft.com/office/powerpoint/2010/main" val="59933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1676400" y="0"/>
            <a:ext cx="8610600" cy="1524000"/>
          </a:xfrm>
        </p:spPr>
        <p:txBody>
          <a:bodyPr/>
          <a:lstStyle/>
          <a:p>
            <a:pPr algn="ctr">
              <a:defRPr/>
            </a:pPr>
            <a:r>
              <a:rPr lang="en-US" sz="3400" b="1" i="0" dirty="0" smtClean="0"/>
              <a:t> DEVELOPMENTAL ISSUES FOR MIDDLE ADOLESCENTS </a:t>
            </a:r>
            <a:br>
              <a:rPr lang="en-US" sz="3400" b="1" i="0" dirty="0" smtClean="0"/>
            </a:br>
            <a:r>
              <a:rPr lang="en-US" sz="3400" b="1" i="0" dirty="0" smtClean="0"/>
              <a:t>(14-17 YEARS OF AGE)</a:t>
            </a:r>
          </a:p>
        </p:txBody>
      </p:sp>
      <p:sp>
        <p:nvSpPr>
          <p:cNvPr id="157699" name="Rectangle 3"/>
          <p:cNvSpPr>
            <a:spLocks noGrp="1" noChangeArrowheads="1"/>
          </p:cNvSpPr>
          <p:nvPr>
            <p:ph type="body" idx="1"/>
          </p:nvPr>
        </p:nvSpPr>
        <p:spPr>
          <a:xfrm>
            <a:off x="1562100" y="1752600"/>
            <a:ext cx="8724900" cy="5105400"/>
          </a:xfrm>
        </p:spPr>
        <p:txBody>
          <a:bodyPr/>
          <a:lstStyle/>
          <a:p>
            <a:pPr>
              <a:lnSpc>
                <a:spcPct val="90000"/>
              </a:lnSpc>
              <a:defRPr/>
            </a:pPr>
            <a:r>
              <a:rPr lang="en-US" sz="3600" b="1" i="0" smtClean="0"/>
              <a:t>PHYSICAL</a:t>
            </a:r>
            <a:r>
              <a:rPr lang="en-US" sz="3600" i="0" smtClean="0"/>
              <a:t>: </a:t>
            </a:r>
            <a:r>
              <a:rPr lang="en-US" i="0" smtClean="0"/>
              <a:t>Puberty is ending. Girls are ending their growth spurt. Boys may be just starting.</a:t>
            </a:r>
            <a:r>
              <a:rPr lang="en-US" sz="3600" i="0" smtClean="0"/>
              <a:t> </a:t>
            </a:r>
          </a:p>
          <a:p>
            <a:pPr>
              <a:lnSpc>
                <a:spcPct val="90000"/>
              </a:lnSpc>
              <a:defRPr/>
            </a:pPr>
            <a:r>
              <a:rPr lang="en-US" sz="3600" b="1" i="0" smtClean="0"/>
              <a:t>COGNITIVE</a:t>
            </a:r>
            <a:r>
              <a:rPr lang="en-US" sz="3600" i="0" smtClean="0"/>
              <a:t>: </a:t>
            </a:r>
            <a:r>
              <a:rPr lang="en-US" i="0" smtClean="0"/>
              <a:t>Emergence of more sophisticated thinking.</a:t>
            </a:r>
          </a:p>
          <a:p>
            <a:pPr>
              <a:lnSpc>
                <a:spcPct val="90000"/>
              </a:lnSpc>
              <a:defRPr/>
            </a:pPr>
            <a:r>
              <a:rPr lang="en-US" sz="3600" b="1" i="0" smtClean="0"/>
              <a:t>EMOTIONAL</a:t>
            </a:r>
            <a:r>
              <a:rPr lang="en-US" sz="3600" i="0" smtClean="0"/>
              <a:t>: </a:t>
            </a:r>
            <a:r>
              <a:rPr lang="en-US" i="0" smtClean="0"/>
              <a:t>Identity development. Thinking about leaving home.</a:t>
            </a:r>
            <a:r>
              <a:rPr lang="en-US" sz="3600" i="0" smtClean="0"/>
              <a:t> </a:t>
            </a:r>
          </a:p>
          <a:p>
            <a:pPr>
              <a:lnSpc>
                <a:spcPct val="90000"/>
              </a:lnSpc>
              <a:defRPr/>
            </a:pPr>
            <a:r>
              <a:rPr lang="en-US" sz="3600" b="1" i="0" smtClean="0"/>
              <a:t>SOCIAL</a:t>
            </a:r>
            <a:r>
              <a:rPr lang="en-US" sz="3600" i="0" smtClean="0"/>
              <a:t>: </a:t>
            </a:r>
            <a:r>
              <a:rPr lang="en-US" i="0" smtClean="0"/>
              <a:t>Peers, sexuality, dating.</a:t>
            </a:r>
          </a:p>
          <a:p>
            <a:pPr>
              <a:lnSpc>
                <a:spcPct val="90000"/>
              </a:lnSpc>
              <a:defRPr/>
            </a:pPr>
            <a:r>
              <a:rPr lang="en-US" sz="3600" b="1" i="0" smtClean="0"/>
              <a:t>FAMILY</a:t>
            </a:r>
            <a:r>
              <a:rPr lang="en-US" sz="3600" i="0" smtClean="0"/>
              <a:t>: </a:t>
            </a:r>
            <a:r>
              <a:rPr lang="en-US" i="0" smtClean="0"/>
              <a:t>Interdependence? </a:t>
            </a:r>
          </a:p>
        </p:txBody>
      </p:sp>
    </p:spTree>
    <p:extLst>
      <p:ext uri="{BB962C8B-B14F-4D97-AF65-F5344CB8AC3E}">
        <p14:creationId xmlns:p14="http://schemas.microsoft.com/office/powerpoint/2010/main" val="267063983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2"/>
          <p:cNvSpPr txBox="1">
            <a:spLocks noChangeArrowheads="1"/>
          </p:cNvSpPr>
          <p:nvPr>
            <p:custDataLst>
              <p:tags r:id="rId1"/>
            </p:custDataLst>
          </p:nvPr>
        </p:nvSpPr>
        <p:spPr bwMode="auto">
          <a:xfrm>
            <a:off x="1089685" y="6392863"/>
            <a:ext cx="294984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eaLnBrk="0" hangingPunct="0">
              <a:defRPr sz="1000">
                <a:solidFill>
                  <a:schemeClr val="bg1"/>
                </a:solidFill>
                <a:latin typeface="Arial" panose="020B0604020202020204" pitchFamily="34" charset="0"/>
                <a:cs typeface="Arial" panose="020B0604020202020204" pitchFamily="34" charset="0"/>
              </a:defRPr>
            </a:lvl1pPr>
            <a:lvl2pPr marL="742950" indent="-285750" eaLnBrk="0" hangingPunct="0">
              <a:defRPr sz="1000">
                <a:solidFill>
                  <a:schemeClr val="bg1"/>
                </a:solidFill>
                <a:latin typeface="Arial" panose="020B0604020202020204" pitchFamily="34" charset="0"/>
                <a:cs typeface="Arial" panose="020B0604020202020204" pitchFamily="34" charset="0"/>
              </a:defRPr>
            </a:lvl2pPr>
            <a:lvl3pPr marL="1143000" indent="-228600" eaLnBrk="0" hangingPunct="0">
              <a:defRPr sz="1000">
                <a:solidFill>
                  <a:schemeClr val="bg1"/>
                </a:solidFill>
                <a:latin typeface="Arial" panose="020B0604020202020204" pitchFamily="34" charset="0"/>
                <a:cs typeface="Arial" panose="020B0604020202020204" pitchFamily="34" charset="0"/>
              </a:defRPr>
            </a:lvl3pPr>
            <a:lvl4pPr marL="1600200" indent="-228600" eaLnBrk="0" hangingPunct="0">
              <a:defRPr sz="1000">
                <a:solidFill>
                  <a:schemeClr val="bg1"/>
                </a:solidFill>
                <a:latin typeface="Arial" panose="020B0604020202020204" pitchFamily="34" charset="0"/>
                <a:cs typeface="Arial" panose="020B0604020202020204" pitchFamily="34" charset="0"/>
              </a:defRPr>
            </a:lvl4pPr>
            <a:lvl5pPr marL="2057400" indent="-228600" eaLnBrk="0" hangingPunct="0">
              <a:defRPr sz="1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bg1"/>
                </a:solidFill>
                <a:latin typeface="Arial" panose="020B0604020202020204" pitchFamily="34" charset="0"/>
                <a:cs typeface="Arial" panose="020B0604020202020204" pitchFamily="34" charset="0"/>
              </a:defRPr>
            </a:lvl9pPr>
          </a:lstStyle>
          <a:p>
            <a:pPr eaLnBrk="1" hangingPunct="1"/>
            <a:r>
              <a:rPr lang="en-US" altLang="en-US" sz="900">
                <a:solidFill>
                  <a:srgbClr val="000000"/>
                </a:solidFill>
              </a:rPr>
              <a:t>ZITS © ZITS Partnership, King Features Syndicate.</a:t>
            </a:r>
          </a:p>
        </p:txBody>
      </p:sp>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76200"/>
            <a:ext cx="10058400" cy="654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61999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eenag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228600"/>
            <a:ext cx="99822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383445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752600" y="228600"/>
            <a:ext cx="8191500" cy="1162050"/>
          </a:xfrm>
        </p:spPr>
        <p:txBody>
          <a:bodyPr/>
          <a:lstStyle/>
          <a:p>
            <a:pPr algn="ctr"/>
            <a:r>
              <a:rPr lang="en-US" sz="4000" b="1" i="0"/>
              <a:t>DEVELOPMENTAL ISSUES FOR ADOLESCENTS</a:t>
            </a:r>
            <a:endParaRPr lang="en-US" sz="4000"/>
          </a:p>
        </p:txBody>
      </p:sp>
      <p:sp>
        <p:nvSpPr>
          <p:cNvPr id="136195" name="Rectangle 3"/>
          <p:cNvSpPr>
            <a:spLocks noGrp="1" noChangeArrowheads="1"/>
          </p:cNvSpPr>
          <p:nvPr>
            <p:ph type="body" idx="1"/>
          </p:nvPr>
        </p:nvSpPr>
        <p:spPr>
          <a:xfrm>
            <a:off x="1485900" y="1600200"/>
            <a:ext cx="8801100" cy="5105400"/>
          </a:xfrm>
        </p:spPr>
        <p:txBody>
          <a:bodyPr/>
          <a:lstStyle/>
          <a:p>
            <a:pPr>
              <a:lnSpc>
                <a:spcPct val="80000"/>
              </a:lnSpc>
            </a:pPr>
            <a:r>
              <a:rPr lang="en-US" i="0"/>
              <a:t>Wanting to be the same as peers</a:t>
            </a:r>
          </a:p>
          <a:p>
            <a:pPr>
              <a:lnSpc>
                <a:spcPct val="80000"/>
              </a:lnSpc>
            </a:pPr>
            <a:r>
              <a:rPr lang="en-US" i="0"/>
              <a:t>Increased problem-solving and abstract thinking skills</a:t>
            </a:r>
          </a:p>
          <a:p>
            <a:pPr>
              <a:lnSpc>
                <a:spcPct val="80000"/>
              </a:lnSpc>
            </a:pPr>
            <a:r>
              <a:rPr lang="en-US" i="0"/>
              <a:t>Ability to understand goals of treatment regimen</a:t>
            </a:r>
          </a:p>
          <a:p>
            <a:pPr>
              <a:lnSpc>
                <a:spcPct val="80000"/>
              </a:lnSpc>
            </a:pPr>
            <a:r>
              <a:rPr lang="en-US" i="0"/>
              <a:t>Frustration that adherence doesn’t always lead to improved outcomes, and poor adherence doesn’t always lead to worse outcomes.</a:t>
            </a:r>
          </a:p>
          <a:p>
            <a:pPr>
              <a:lnSpc>
                <a:spcPct val="80000"/>
              </a:lnSpc>
            </a:pPr>
            <a:r>
              <a:rPr lang="en-US" i="0"/>
              <a:t> Desire for increased independence and responsibility</a:t>
            </a:r>
          </a:p>
          <a:p>
            <a:pPr>
              <a:lnSpc>
                <a:spcPct val="80000"/>
              </a:lnSpc>
            </a:pPr>
            <a:endParaRPr lang="en-US" i="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752600" y="228600"/>
            <a:ext cx="8191500" cy="1162050"/>
          </a:xfrm>
        </p:spPr>
        <p:txBody>
          <a:bodyPr/>
          <a:lstStyle/>
          <a:p>
            <a:pPr algn="ctr"/>
            <a:r>
              <a:rPr lang="en-US" sz="4000" b="1" i="0"/>
              <a:t>DEVELOPMENTAL ISSUES FOR ADOLESCENTS</a:t>
            </a:r>
            <a:endParaRPr lang="en-US" sz="4000"/>
          </a:p>
        </p:txBody>
      </p:sp>
      <p:sp>
        <p:nvSpPr>
          <p:cNvPr id="148483" name="Rectangle 3"/>
          <p:cNvSpPr>
            <a:spLocks noGrp="1" noChangeArrowheads="1"/>
          </p:cNvSpPr>
          <p:nvPr>
            <p:ph type="body" idx="1"/>
          </p:nvPr>
        </p:nvSpPr>
        <p:spPr>
          <a:xfrm>
            <a:off x="1676400" y="1676400"/>
            <a:ext cx="8610600" cy="4800600"/>
          </a:xfrm>
        </p:spPr>
        <p:txBody>
          <a:bodyPr/>
          <a:lstStyle/>
          <a:p>
            <a:r>
              <a:rPr lang="en-US" i="0"/>
              <a:t>Increasing independence often results in decreasing supervision.</a:t>
            </a:r>
          </a:p>
          <a:p>
            <a:r>
              <a:rPr lang="en-US" i="0"/>
              <a:t>Schedules are more erratic than younger peers.</a:t>
            </a:r>
          </a:p>
          <a:p>
            <a:r>
              <a:rPr lang="en-US" i="0"/>
              <a:t>Puberty may play a role in diabetes outcomes.</a:t>
            </a:r>
          </a:p>
          <a:p>
            <a:r>
              <a:rPr lang="en-US" i="0"/>
              <a:t>Experimenting in Sex, Drugs, Alcohol.</a:t>
            </a:r>
          </a:p>
          <a:p>
            <a:r>
              <a:rPr lang="en-US" i="0"/>
              <a:t> Sense of invulnerability in this age group.</a:t>
            </a:r>
            <a:endParaRPr lang="en-US" sz="2800" i="0"/>
          </a:p>
          <a:p>
            <a:endParaRPr lang="en-US" sz="2800" i="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1866901" y="152401"/>
            <a:ext cx="7281333" cy="1032933"/>
          </a:xfrm>
        </p:spPr>
        <p:txBody>
          <a:bodyPr>
            <a:normAutofit fontScale="90000"/>
          </a:bodyPr>
          <a:lstStyle/>
          <a:p>
            <a:pPr algn="ctr"/>
            <a:r>
              <a:rPr lang="en-US" sz="3556" b="1" dirty="0"/>
              <a:t>DEVELOPMENTAL ISSUES FOR ADOLESCENTS</a:t>
            </a:r>
            <a:endParaRPr lang="en-US" sz="3556" dirty="0"/>
          </a:p>
        </p:txBody>
      </p:sp>
      <p:sp>
        <p:nvSpPr>
          <p:cNvPr id="165891" name="Rectangle 3"/>
          <p:cNvSpPr>
            <a:spLocks noGrp="1" noChangeArrowheads="1"/>
          </p:cNvSpPr>
          <p:nvPr>
            <p:ph type="body" idx="1"/>
          </p:nvPr>
        </p:nvSpPr>
        <p:spPr>
          <a:xfrm>
            <a:off x="1485900" y="1676400"/>
            <a:ext cx="8367714" cy="4876801"/>
          </a:xfrm>
        </p:spPr>
        <p:txBody>
          <a:bodyPr/>
          <a:lstStyle/>
          <a:p>
            <a:r>
              <a:rPr lang="en-US" dirty="0"/>
              <a:t>Sense of invulnerability in this age group.</a:t>
            </a:r>
          </a:p>
          <a:p>
            <a:pPr marL="228600" indent="-228600">
              <a:lnSpc>
                <a:spcPct val="90000"/>
              </a:lnSpc>
              <a:spcBef>
                <a:spcPts val="1000"/>
              </a:spcBef>
              <a:buClrTx/>
              <a:buSzTx/>
              <a:buFont typeface="Wingdings" charset="0"/>
              <a:buChar char="§"/>
            </a:pPr>
            <a:endParaRPr lang="en-US" sz="800" dirty="0">
              <a:solidFill>
                <a:prstClr val="black"/>
              </a:solidFill>
              <a:latin typeface="Arial" charset="0"/>
              <a:ea typeface="ＭＳ Ｐゴシック" charset="0"/>
              <a:cs typeface="ＭＳ Ｐゴシック" charset="0"/>
            </a:endParaRPr>
          </a:p>
          <a:p>
            <a:pPr marL="228600" indent="-228600">
              <a:lnSpc>
                <a:spcPct val="90000"/>
              </a:lnSpc>
              <a:spcBef>
                <a:spcPts val="1000"/>
              </a:spcBef>
              <a:buClrTx/>
              <a:buSzTx/>
              <a:buFont typeface="Wingdings" charset="0"/>
              <a:buChar char="§"/>
            </a:pPr>
            <a:endParaRPr lang="en-US" sz="800" dirty="0">
              <a:solidFill>
                <a:prstClr val="black"/>
              </a:solidFill>
              <a:latin typeface="Arial" charset="0"/>
              <a:ea typeface="ＭＳ Ｐゴシック" charset="0"/>
              <a:cs typeface="ＭＳ Ｐゴシック" charset="0"/>
            </a:endParaRPr>
          </a:p>
          <a:p>
            <a:pPr marL="228600" indent="-228600">
              <a:lnSpc>
                <a:spcPct val="90000"/>
              </a:lnSpc>
              <a:spcBef>
                <a:spcPts val="1000"/>
              </a:spcBef>
              <a:buClrTx/>
              <a:buSzTx/>
              <a:buFont typeface="Wingdings" charset="0"/>
              <a:buChar char="§"/>
            </a:pPr>
            <a:endParaRPr lang="en-US" sz="800" dirty="0">
              <a:solidFill>
                <a:prstClr val="black"/>
              </a:solidFill>
              <a:latin typeface="Arial" charset="0"/>
              <a:ea typeface="ＭＳ Ｐゴシック" charset="0"/>
              <a:cs typeface="ＭＳ Ｐゴシック" charset="0"/>
            </a:endParaRPr>
          </a:p>
          <a:p>
            <a:pPr marL="228600" indent="-228600">
              <a:lnSpc>
                <a:spcPct val="90000"/>
              </a:lnSpc>
              <a:spcBef>
                <a:spcPts val="1000"/>
              </a:spcBef>
              <a:buClrTx/>
              <a:buSzTx/>
              <a:buFont typeface="Wingdings" charset="0"/>
              <a:buChar char="§"/>
            </a:pPr>
            <a:endParaRPr lang="en-US" sz="800" dirty="0">
              <a:solidFill>
                <a:prstClr val="black"/>
              </a:solidFill>
              <a:latin typeface="Arial" charset="0"/>
              <a:ea typeface="ＭＳ Ｐゴシック" charset="0"/>
              <a:cs typeface="ＭＳ Ｐゴシック" charset="0"/>
            </a:endParaRPr>
          </a:p>
          <a:p>
            <a:pPr marL="228600" indent="-228600">
              <a:lnSpc>
                <a:spcPct val="90000"/>
              </a:lnSpc>
              <a:spcBef>
                <a:spcPts val="1000"/>
              </a:spcBef>
              <a:buClrTx/>
              <a:buSzTx/>
              <a:buFont typeface="Wingdings" charset="0"/>
              <a:buChar char="§"/>
            </a:pPr>
            <a:endParaRPr lang="en-US" sz="800" dirty="0">
              <a:solidFill>
                <a:prstClr val="black"/>
              </a:solidFill>
              <a:latin typeface="Arial" charset="0"/>
              <a:ea typeface="ＭＳ Ｐゴシック" charset="0"/>
              <a:cs typeface="ＭＳ Ｐゴシック" charset="0"/>
            </a:endParaRPr>
          </a:p>
          <a:p>
            <a:pPr marL="228600" indent="-228600">
              <a:lnSpc>
                <a:spcPct val="90000"/>
              </a:lnSpc>
              <a:spcBef>
                <a:spcPts val="1000"/>
              </a:spcBef>
              <a:buClrTx/>
              <a:buSzTx/>
              <a:buFont typeface="Wingdings" charset="0"/>
              <a:buChar char="§"/>
            </a:pPr>
            <a:r>
              <a:rPr lang="en-US" sz="2800" dirty="0">
                <a:latin typeface="Arial" charset="0"/>
                <a:ea typeface="ＭＳ Ｐゴシック" charset="0"/>
                <a:cs typeface="ＭＳ Ｐゴシック" charset="0"/>
              </a:rPr>
              <a:t>Is it wise to…</a:t>
            </a:r>
          </a:p>
          <a:p>
            <a:pPr marL="685800" lvl="1" indent="-228600">
              <a:lnSpc>
                <a:spcPct val="90000"/>
              </a:lnSpc>
              <a:spcBef>
                <a:spcPts val="500"/>
              </a:spcBef>
              <a:buClrTx/>
              <a:buSzTx/>
              <a:buFont typeface="Wingdings" charset="0"/>
              <a:buChar char="§"/>
            </a:pPr>
            <a:r>
              <a:rPr lang="en-US" sz="2400" dirty="0">
                <a:latin typeface="Arial" charset="0"/>
                <a:ea typeface="ＭＳ Ｐゴシック" charset="0"/>
              </a:rPr>
              <a:t>Swim with sharks?</a:t>
            </a:r>
          </a:p>
          <a:p>
            <a:pPr marL="685800" lvl="1" indent="-228600">
              <a:lnSpc>
                <a:spcPct val="90000"/>
              </a:lnSpc>
              <a:spcBef>
                <a:spcPts val="500"/>
              </a:spcBef>
              <a:buClrTx/>
              <a:buSzTx/>
              <a:buFont typeface="Wingdings" charset="0"/>
              <a:buChar char="§"/>
            </a:pPr>
            <a:r>
              <a:rPr lang="en-US" sz="2400" dirty="0">
                <a:latin typeface="Arial" charset="0"/>
                <a:ea typeface="ＭＳ Ｐゴシック" charset="0"/>
              </a:rPr>
              <a:t>Drink Drano?</a:t>
            </a:r>
          </a:p>
          <a:p>
            <a:pPr marL="685800" lvl="1" indent="-228600">
              <a:lnSpc>
                <a:spcPct val="90000"/>
              </a:lnSpc>
              <a:spcBef>
                <a:spcPts val="500"/>
              </a:spcBef>
              <a:buClrTx/>
              <a:buSzTx/>
              <a:buFont typeface="Wingdings" charset="0"/>
              <a:buChar char="§"/>
            </a:pPr>
            <a:r>
              <a:rPr lang="en-US" sz="2400" dirty="0">
                <a:latin typeface="Arial" charset="0"/>
                <a:ea typeface="ＭＳ Ｐゴシック" charset="0"/>
              </a:rPr>
              <a:t>Set your hair on fire?</a:t>
            </a:r>
            <a:endParaRPr lang="en-US" sz="2400" dirty="0">
              <a:latin typeface="Arial" charset="0"/>
              <a:cs typeface="ＭＳ Ｐゴシック" charset="0"/>
            </a:endParaRPr>
          </a:p>
          <a:p>
            <a:endParaRPr lang="en-US" i="0" dirty="0"/>
          </a:p>
        </p:txBody>
      </p:sp>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661558" y="3276600"/>
            <a:ext cx="4282542" cy="3124200"/>
          </a:xfrm>
          <a:prstGeom prst="rect">
            <a:avLst/>
          </a:prstGeom>
          <a:noFill/>
        </p:spPr>
      </p:pic>
    </p:spTree>
    <p:extLst>
      <p:ext uri="{BB962C8B-B14F-4D97-AF65-F5344CB8AC3E}">
        <p14:creationId xmlns:p14="http://schemas.microsoft.com/office/powerpoint/2010/main" val="12265341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699" y="228600"/>
            <a:ext cx="8382001" cy="990600"/>
          </a:xfrm>
        </p:spPr>
        <p:txBody>
          <a:bodyPr/>
          <a:lstStyle/>
          <a:p>
            <a:r>
              <a:rPr lang="en-US" sz="3600" b="1" i="0" dirty="0" smtClean="0">
                <a:effectLst/>
              </a:rPr>
              <a:t>Diabetes is not a Do It Yourself Disease</a:t>
            </a:r>
            <a:endParaRPr lang="en-US" sz="3600" b="1" i="0" dirty="0">
              <a:effectLst/>
            </a:endParaRPr>
          </a:p>
        </p:txBody>
      </p:sp>
      <p:sp>
        <p:nvSpPr>
          <p:cNvPr id="3" name="Content Placeholder 2"/>
          <p:cNvSpPr>
            <a:spLocks noGrp="1"/>
          </p:cNvSpPr>
          <p:nvPr>
            <p:ph idx="1"/>
          </p:nvPr>
        </p:nvSpPr>
        <p:spPr>
          <a:xfrm>
            <a:off x="1790698" y="2271712"/>
            <a:ext cx="8229601" cy="3407569"/>
          </a:xfrm>
        </p:spPr>
        <p:txBody>
          <a:bodyPr/>
          <a:lstStyle/>
          <a:p>
            <a:r>
              <a:rPr lang="en-US" dirty="0" smtClean="0"/>
              <a:t>Need a team</a:t>
            </a:r>
          </a:p>
          <a:p>
            <a:r>
              <a:rPr lang="en-US" dirty="0" smtClean="0"/>
              <a:t>Need cheerleaders</a:t>
            </a:r>
          </a:p>
          <a:p>
            <a:r>
              <a:rPr lang="en-US" dirty="0" smtClean="0"/>
              <a:t>Need a helping hand</a:t>
            </a:r>
          </a:p>
          <a:p>
            <a:r>
              <a:rPr lang="en-US" dirty="0" smtClean="0"/>
              <a:t>Need support from loved ones</a:t>
            </a:r>
          </a:p>
          <a:p>
            <a:r>
              <a:rPr lang="en-US" dirty="0" smtClean="0"/>
              <a:t>Diabetes is cared for within a family</a:t>
            </a:r>
            <a:endParaRPr lang="en-US" dirty="0"/>
          </a:p>
        </p:txBody>
      </p:sp>
    </p:spTree>
    <p:extLst>
      <p:ext uri="{BB962C8B-B14F-4D97-AF65-F5344CB8AC3E}">
        <p14:creationId xmlns:p14="http://schemas.microsoft.com/office/powerpoint/2010/main" val="39312440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1752600" y="228600"/>
            <a:ext cx="8191500" cy="1162050"/>
          </a:xfrm>
        </p:spPr>
        <p:txBody>
          <a:bodyPr/>
          <a:lstStyle/>
          <a:p>
            <a:pPr algn="ctr"/>
            <a:r>
              <a:rPr lang="en-US" sz="4000" b="1" i="0"/>
              <a:t>DEVELOPMENTAL ISSUES FOR ADOLESCENTS</a:t>
            </a:r>
            <a:endParaRPr lang="en-US" sz="4000"/>
          </a:p>
        </p:txBody>
      </p:sp>
      <p:sp>
        <p:nvSpPr>
          <p:cNvPr id="165891" name="Rectangle 3"/>
          <p:cNvSpPr>
            <a:spLocks noGrp="1" noChangeArrowheads="1"/>
          </p:cNvSpPr>
          <p:nvPr>
            <p:ph type="body" idx="1"/>
          </p:nvPr>
        </p:nvSpPr>
        <p:spPr>
          <a:xfrm>
            <a:off x="1676400" y="1981200"/>
            <a:ext cx="8610600" cy="4495800"/>
          </a:xfrm>
        </p:spPr>
        <p:txBody>
          <a:bodyPr/>
          <a:lstStyle/>
          <a:p>
            <a:r>
              <a:rPr lang="en-US" sz="3600" i="0"/>
              <a:t>Understand Sarcasm.</a:t>
            </a:r>
          </a:p>
          <a:p>
            <a:r>
              <a:rPr lang="en-US" sz="3600" i="0"/>
              <a:t>Understand – keenly aware of – Hypocrisy</a:t>
            </a:r>
          </a:p>
          <a:p>
            <a:r>
              <a:rPr lang="en-US" sz="3600" i="0"/>
              <a:t>Sometimes will not pay attention to the risks or consequences of what they do</a:t>
            </a:r>
            <a:endParaRPr lang="en-US" i="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752600" y="228600"/>
            <a:ext cx="8191500" cy="1162050"/>
          </a:xfrm>
        </p:spPr>
        <p:txBody>
          <a:bodyPr/>
          <a:lstStyle/>
          <a:p>
            <a:pPr algn="ctr">
              <a:defRPr/>
            </a:pPr>
            <a:r>
              <a:rPr lang="en-US" sz="4000" b="1" i="0" smtClean="0"/>
              <a:t>THE DEVELOPING BRAIN</a:t>
            </a:r>
          </a:p>
        </p:txBody>
      </p:sp>
      <p:sp>
        <p:nvSpPr>
          <p:cNvPr id="136195" name="Rectangle 3"/>
          <p:cNvSpPr>
            <a:spLocks noGrp="1" noChangeArrowheads="1"/>
          </p:cNvSpPr>
          <p:nvPr>
            <p:ph type="body" idx="1"/>
          </p:nvPr>
        </p:nvSpPr>
        <p:spPr>
          <a:xfrm>
            <a:off x="1485900" y="1600200"/>
            <a:ext cx="8801100" cy="5105400"/>
          </a:xfrm>
        </p:spPr>
        <p:txBody>
          <a:bodyPr/>
          <a:lstStyle/>
          <a:p>
            <a:pPr>
              <a:lnSpc>
                <a:spcPct val="90000"/>
              </a:lnSpc>
              <a:defRPr/>
            </a:pPr>
            <a:r>
              <a:rPr lang="en-US" i="0" smtClean="0"/>
              <a:t>fMRI data shows huge changes as individuals move from childhood through adulthood.</a:t>
            </a:r>
          </a:p>
          <a:p>
            <a:pPr>
              <a:lnSpc>
                <a:spcPct val="90000"/>
              </a:lnSpc>
              <a:defRPr/>
            </a:pPr>
            <a:r>
              <a:rPr lang="en-US" i="0" smtClean="0"/>
              <a:t>Prefrontal Cortex: </a:t>
            </a:r>
          </a:p>
          <a:p>
            <a:pPr lvl="1">
              <a:lnSpc>
                <a:spcPct val="90000"/>
              </a:lnSpc>
              <a:defRPr/>
            </a:pPr>
            <a:r>
              <a:rPr lang="en-US" i="0" smtClean="0"/>
              <a:t>Planning ahead</a:t>
            </a:r>
          </a:p>
          <a:p>
            <a:pPr lvl="1">
              <a:lnSpc>
                <a:spcPct val="90000"/>
              </a:lnSpc>
              <a:defRPr/>
            </a:pPr>
            <a:r>
              <a:rPr lang="en-US" i="0" smtClean="0"/>
              <a:t>Controlling impulses</a:t>
            </a:r>
          </a:p>
          <a:p>
            <a:pPr lvl="1">
              <a:lnSpc>
                <a:spcPct val="90000"/>
              </a:lnSpc>
              <a:defRPr/>
            </a:pPr>
            <a:r>
              <a:rPr lang="en-US" i="0" smtClean="0"/>
              <a:t>Decision making</a:t>
            </a:r>
          </a:p>
          <a:p>
            <a:pPr lvl="1">
              <a:lnSpc>
                <a:spcPct val="90000"/>
              </a:lnSpc>
              <a:defRPr/>
            </a:pPr>
            <a:r>
              <a:rPr lang="en-US" i="0" smtClean="0"/>
              <a:t>Goal setting</a:t>
            </a:r>
          </a:p>
          <a:p>
            <a:pPr lvl="1">
              <a:lnSpc>
                <a:spcPct val="90000"/>
              </a:lnSpc>
              <a:defRPr/>
            </a:pPr>
            <a:r>
              <a:rPr lang="en-US" i="0" smtClean="0"/>
              <a:t>Metacognition </a:t>
            </a:r>
          </a:p>
          <a:p>
            <a:pPr lvl="1">
              <a:lnSpc>
                <a:spcPct val="90000"/>
              </a:lnSpc>
              <a:defRPr/>
            </a:pPr>
            <a:r>
              <a:rPr lang="en-US" i="0" smtClean="0"/>
              <a:t>Emotion regulation</a:t>
            </a:r>
          </a:p>
          <a:p>
            <a:pPr lvl="1">
              <a:lnSpc>
                <a:spcPct val="90000"/>
              </a:lnSpc>
              <a:defRPr/>
            </a:pPr>
            <a:r>
              <a:rPr lang="en-US" i="0" smtClean="0"/>
              <a:t>Evaluating risks and rewards</a:t>
            </a:r>
          </a:p>
          <a:p>
            <a:pPr>
              <a:lnSpc>
                <a:spcPct val="90000"/>
              </a:lnSpc>
              <a:defRPr/>
            </a:pPr>
            <a:endParaRPr lang="en-US" i="0" smtClean="0"/>
          </a:p>
        </p:txBody>
      </p:sp>
    </p:spTree>
    <p:extLst>
      <p:ext uri="{BB962C8B-B14F-4D97-AF65-F5344CB8AC3E}">
        <p14:creationId xmlns:p14="http://schemas.microsoft.com/office/powerpoint/2010/main" val="10805700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5to20_NormalDevelop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962900" cy="6324600"/>
          </a:xfrm>
          <a:prstGeom prst="rect">
            <a:avLst/>
          </a:prstGeom>
          <a:noFill/>
          <a:extLst>
            <a:ext uri="{909E8E84-426E-40DD-AFC4-6F175D3DCCD1}">
              <a14:hiddenFill xmlns:a14="http://schemas.microsoft.com/office/drawing/2010/main">
                <a:solidFill>
                  <a:srgbClr val="FFFFFF"/>
                </a:solidFill>
              </a14:hiddenFill>
            </a:ext>
          </a:extLst>
        </p:spPr>
      </p:pic>
      <p:sp>
        <p:nvSpPr>
          <p:cNvPr id="167939" name="Rectangle 3"/>
          <p:cNvSpPr>
            <a:spLocks noChangeArrowheads="1"/>
          </p:cNvSpPr>
          <p:nvPr/>
        </p:nvSpPr>
        <p:spPr bwMode="auto">
          <a:xfrm>
            <a:off x="8039100" y="2419350"/>
            <a:ext cx="19812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US">
                <a:latin typeface="Tahoma" charset="0"/>
                <a:ea typeface="Osaka" pitchFamily="1" charset="-128"/>
                <a:cs typeface="Arial" charset="0"/>
              </a:rPr>
              <a:t>Time-Lapse Imaging </a:t>
            </a:r>
          </a:p>
          <a:p>
            <a:pPr algn="l"/>
            <a:r>
              <a:rPr lang="en-US">
                <a:latin typeface="Tahoma" charset="0"/>
                <a:ea typeface="Osaka" pitchFamily="1" charset="-128"/>
                <a:cs typeface="Arial" charset="0"/>
              </a:rPr>
              <a:t>Tracks Brain Maturation </a:t>
            </a:r>
          </a:p>
          <a:p>
            <a:pPr algn="l"/>
            <a:r>
              <a:rPr lang="en-US">
                <a:latin typeface="Tahoma" charset="0"/>
                <a:ea typeface="Osaka" pitchFamily="1" charset="-128"/>
                <a:cs typeface="Arial" charset="0"/>
              </a:rPr>
              <a:t>from ages 5 to 20</a:t>
            </a:r>
            <a:r>
              <a:rPr lang="en-US" b="0">
                <a:latin typeface="Tahoma" charset="0"/>
                <a:ea typeface="Osaka" pitchFamily="1" charset="-128"/>
                <a:cs typeface="Arial" charset="0"/>
              </a:rPr>
              <a:t> </a:t>
            </a:r>
          </a:p>
        </p:txBody>
      </p:sp>
      <p:sp>
        <p:nvSpPr>
          <p:cNvPr id="167940" name="Rectangle 4"/>
          <p:cNvSpPr>
            <a:spLocks noChangeArrowheads="1"/>
          </p:cNvSpPr>
          <p:nvPr/>
        </p:nvSpPr>
        <p:spPr bwMode="auto">
          <a:xfrm>
            <a:off x="190500" y="5334000"/>
            <a:ext cx="3581400" cy="1524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buFontTx/>
              <a:buChar char="•"/>
            </a:pPr>
            <a:r>
              <a:rPr lang="en-US" b="0">
                <a:latin typeface="Tahoma" charset="0"/>
                <a:ea typeface="Osaka" pitchFamily="1" charset="-128"/>
                <a:cs typeface="Arial" charset="0"/>
              </a:rPr>
              <a:t>10-year NIH fMRI study</a:t>
            </a:r>
          </a:p>
          <a:p>
            <a:pPr algn="l">
              <a:buFontTx/>
              <a:buChar char="•"/>
            </a:pPr>
            <a:r>
              <a:rPr lang="en-US" b="0">
                <a:latin typeface="Tahoma" charset="0"/>
                <a:ea typeface="Osaka" pitchFamily="1" charset="-128"/>
                <a:cs typeface="Arial" charset="0"/>
              </a:rPr>
              <a:t>4-21 y.o. participants</a:t>
            </a:r>
          </a:p>
          <a:p>
            <a:pPr algn="l">
              <a:buFontTx/>
              <a:buChar char="•"/>
            </a:pPr>
            <a:r>
              <a:rPr lang="en-US" b="0">
                <a:latin typeface="Tahoma" charset="0"/>
                <a:ea typeface="Osaka" pitchFamily="1" charset="-128"/>
                <a:cs typeface="Arial" charset="0"/>
              </a:rPr>
              <a:t>Brain continues to </a:t>
            </a:r>
          </a:p>
          <a:p>
            <a:pPr algn="l"/>
            <a:r>
              <a:rPr lang="en-US" b="0">
                <a:latin typeface="Tahoma" charset="0"/>
                <a:ea typeface="Osaka" pitchFamily="1" charset="-128"/>
                <a:cs typeface="Arial" charset="0"/>
              </a:rPr>
              <a:t>Change until mid 20s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762000"/>
            <a:ext cx="10896600" cy="800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53633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676400" y="0"/>
            <a:ext cx="8077200" cy="1524000"/>
          </a:xfrm>
          <a:noFill/>
          <a:ln/>
        </p:spPr>
        <p:txBody>
          <a:bodyPr/>
          <a:lstStyle/>
          <a:p>
            <a:pPr algn="ctr"/>
            <a:r>
              <a:rPr lang="en-US" b="1" i="0"/>
              <a:t>EMOTIONAL ISSUES FOR TEENAGERS</a:t>
            </a:r>
          </a:p>
        </p:txBody>
      </p:sp>
      <p:sp>
        <p:nvSpPr>
          <p:cNvPr id="138243" name="Rectangle 3"/>
          <p:cNvSpPr>
            <a:spLocks noGrp="1" noChangeArrowheads="1"/>
          </p:cNvSpPr>
          <p:nvPr>
            <p:ph type="body" idx="1"/>
          </p:nvPr>
        </p:nvSpPr>
        <p:spPr>
          <a:xfrm>
            <a:off x="1562100" y="1828800"/>
            <a:ext cx="8305800" cy="4648200"/>
          </a:xfrm>
          <a:noFill/>
          <a:ln/>
        </p:spPr>
        <p:txBody>
          <a:bodyPr/>
          <a:lstStyle/>
          <a:p>
            <a:r>
              <a:rPr lang="en-US" sz="4000" i="0" dirty="0"/>
              <a:t>Pubertal changes </a:t>
            </a:r>
          </a:p>
          <a:p>
            <a:r>
              <a:rPr lang="en-US" sz="4000" i="0" dirty="0"/>
              <a:t>Managing </a:t>
            </a:r>
            <a:r>
              <a:rPr lang="en-US" sz="4000" i="0" dirty="0" smtClean="0"/>
              <a:t>moods</a:t>
            </a:r>
          </a:p>
          <a:p>
            <a:r>
              <a:rPr lang="en-US" sz="4000" i="0" dirty="0" smtClean="0"/>
              <a:t>Increased risk for emotional distress and/or depression</a:t>
            </a:r>
            <a:endParaRPr lang="en-US" sz="4000" i="0" dirty="0"/>
          </a:p>
          <a:p>
            <a:r>
              <a:rPr lang="en-US" sz="4000" i="0" dirty="0"/>
              <a:t>Miscarried helping may lead to increased conflict</a:t>
            </a:r>
          </a:p>
          <a:p>
            <a:endParaRPr lang="en-US" sz="4000" i="0"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 y="228600"/>
            <a:ext cx="9906000" cy="6553200"/>
          </a:xfrm>
          <a:prstGeom prst="rect">
            <a:avLst/>
          </a:prstGeom>
        </p:spPr>
      </p:pic>
    </p:spTree>
    <p:extLst>
      <p:ext uri="{BB962C8B-B14F-4D97-AF65-F5344CB8AC3E}">
        <p14:creationId xmlns:p14="http://schemas.microsoft.com/office/powerpoint/2010/main" val="3874254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custDataLst>
              <p:tags r:id="rId1"/>
            </p:custDataLst>
          </p:nvPr>
        </p:nvSpPr>
        <p:spPr>
          <a:xfrm>
            <a:off x="1790700" y="228600"/>
            <a:ext cx="8153399" cy="1162050"/>
          </a:xfrm>
        </p:spPr>
        <p:txBody>
          <a:bodyPr lIns="91437" tIns="45716" rIns="91437" bIns="45716"/>
          <a:lstStyle/>
          <a:p>
            <a:pPr eaLnBrk="1" hangingPunct="1"/>
            <a:r>
              <a:rPr lang="en-US" altLang="en-US" sz="3000" b="1" i="0" dirty="0" smtClean="0">
                <a:solidFill>
                  <a:schemeClr val="tx1"/>
                </a:solidFill>
                <a:effectLst/>
                <a:cs typeface="Arial" charset="0"/>
              </a:rPr>
              <a:t>The vicious cycle of miscarried helping</a:t>
            </a:r>
          </a:p>
        </p:txBody>
      </p:sp>
      <p:pic>
        <p:nvPicPr>
          <p:cNvPr id="35843" name="Rounded Rectangl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100" y="3400427"/>
            <a:ext cx="334684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Rounded Rectangl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0" y="1719264"/>
            <a:ext cx="443091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Rounded Rectangle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9850" y="5278440"/>
            <a:ext cx="443091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Rounded Rectangle 1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936" y="3312321"/>
            <a:ext cx="3593306"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7" name="Freeform 12"/>
          <p:cNvGrpSpPr>
            <a:grpSpLocks/>
          </p:cNvGrpSpPr>
          <p:nvPr/>
        </p:nvGrpSpPr>
        <p:grpSpPr bwMode="auto">
          <a:xfrm>
            <a:off x="1486794" y="4564698"/>
            <a:ext cx="1219795" cy="1060450"/>
            <a:chOff x="841" y="2915"/>
            <a:chExt cx="683" cy="668"/>
          </a:xfrm>
        </p:grpSpPr>
        <p:pic>
          <p:nvPicPr>
            <p:cNvPr id="32790" name="Picture 2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 y="2915"/>
              <a:ext cx="683" cy="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1" name="Text Box 14"/>
            <p:cNvSpPr txBox="1">
              <a:spLocks noChangeArrowheads="1"/>
            </p:cNvSpPr>
            <p:nvPr/>
          </p:nvSpPr>
          <p:spPr bwMode="auto">
            <a:xfrm rot="5400000">
              <a:off x="836" y="2958"/>
              <a:ext cx="689"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lstStyle>
              <a:lvl1pPr eaLnBrk="0" hangingPunct="0">
                <a:defRPr sz="1000">
                  <a:solidFill>
                    <a:schemeClr val="bg1"/>
                  </a:solidFill>
                  <a:latin typeface="Arial" charset="0"/>
                  <a:cs typeface="Arial" charset="0"/>
                </a:defRPr>
              </a:lvl1pPr>
              <a:lvl2pPr marL="742950" indent="-285750" eaLnBrk="0" hangingPunct="0">
                <a:defRPr sz="1000">
                  <a:solidFill>
                    <a:schemeClr val="bg1"/>
                  </a:solidFill>
                  <a:latin typeface="Arial" charset="0"/>
                  <a:cs typeface="Arial" charset="0"/>
                </a:defRPr>
              </a:lvl2pPr>
              <a:lvl3pPr marL="1143000" indent="-228600" eaLnBrk="0" hangingPunct="0">
                <a:defRPr sz="1000">
                  <a:solidFill>
                    <a:schemeClr val="bg1"/>
                  </a:solidFill>
                  <a:latin typeface="Arial" charset="0"/>
                  <a:cs typeface="Arial" charset="0"/>
                </a:defRPr>
              </a:lvl3pPr>
              <a:lvl4pPr marL="1600200" indent="-228600" eaLnBrk="0" hangingPunct="0">
                <a:defRPr sz="1000">
                  <a:solidFill>
                    <a:schemeClr val="bg1"/>
                  </a:solidFill>
                  <a:latin typeface="Arial" charset="0"/>
                  <a:cs typeface="Arial" charset="0"/>
                </a:defRPr>
              </a:lvl4pPr>
              <a:lvl5pPr marL="2057400" indent="-228600" eaLnBrk="0" hangingPunct="0">
                <a:defRPr sz="1000">
                  <a:solidFill>
                    <a:schemeClr val="bg1"/>
                  </a:solidFill>
                  <a:latin typeface="Arial" charset="0"/>
                  <a:cs typeface="Arial" charset="0"/>
                </a:defRPr>
              </a:lvl5pPr>
              <a:lvl6pPr marL="2514600" indent="-228600" eaLnBrk="0" fontAlgn="base" hangingPunct="0">
                <a:spcBef>
                  <a:spcPct val="0"/>
                </a:spcBef>
                <a:spcAft>
                  <a:spcPct val="0"/>
                </a:spcAft>
                <a:defRPr sz="1000">
                  <a:solidFill>
                    <a:schemeClr val="bg1"/>
                  </a:solidFill>
                  <a:latin typeface="Arial" charset="0"/>
                  <a:cs typeface="Arial" charset="0"/>
                </a:defRPr>
              </a:lvl6pPr>
              <a:lvl7pPr marL="2971800" indent="-228600" eaLnBrk="0" fontAlgn="base" hangingPunct="0">
                <a:spcBef>
                  <a:spcPct val="0"/>
                </a:spcBef>
                <a:spcAft>
                  <a:spcPct val="0"/>
                </a:spcAft>
                <a:defRPr sz="1000">
                  <a:solidFill>
                    <a:schemeClr val="bg1"/>
                  </a:solidFill>
                  <a:latin typeface="Arial" charset="0"/>
                  <a:cs typeface="Arial" charset="0"/>
                </a:defRPr>
              </a:lvl7pPr>
              <a:lvl8pPr marL="3429000" indent="-228600" eaLnBrk="0" fontAlgn="base" hangingPunct="0">
                <a:spcBef>
                  <a:spcPct val="0"/>
                </a:spcBef>
                <a:spcAft>
                  <a:spcPct val="0"/>
                </a:spcAft>
                <a:defRPr sz="1000">
                  <a:solidFill>
                    <a:schemeClr val="bg1"/>
                  </a:solidFill>
                  <a:latin typeface="Arial" charset="0"/>
                  <a:cs typeface="Arial" charset="0"/>
                </a:defRPr>
              </a:lvl8pPr>
              <a:lvl9pPr marL="3886200" indent="-228600" eaLnBrk="0" fontAlgn="base" hangingPunct="0">
                <a:spcBef>
                  <a:spcPct val="0"/>
                </a:spcBef>
                <a:spcAft>
                  <a:spcPct val="0"/>
                </a:spcAft>
                <a:defRPr sz="1000">
                  <a:solidFill>
                    <a:schemeClr val="bg1"/>
                  </a:solidFill>
                  <a:latin typeface="Arial" charset="0"/>
                  <a:cs typeface="Arial" charset="0"/>
                </a:defRPr>
              </a:lvl9pPr>
            </a:lstStyle>
            <a:p>
              <a:pPr eaLnBrk="1" hangingPunct="1"/>
              <a:endParaRPr lang="en-US" altLang="en-US"/>
            </a:p>
          </p:txBody>
        </p:sp>
      </p:grpSp>
      <p:grpSp>
        <p:nvGrpSpPr>
          <p:cNvPr id="35848" name="Group 8"/>
          <p:cNvGrpSpPr>
            <a:grpSpLocks/>
          </p:cNvGrpSpPr>
          <p:nvPr/>
        </p:nvGrpSpPr>
        <p:grpSpPr bwMode="auto">
          <a:xfrm>
            <a:off x="1886844" y="2083594"/>
            <a:ext cx="1193006" cy="1077912"/>
            <a:chOff x="964" y="1421"/>
            <a:chExt cx="668" cy="679"/>
          </a:xfrm>
        </p:grpSpPr>
        <p:pic>
          <p:nvPicPr>
            <p:cNvPr id="32788" name="Picture 20"/>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4" y="1421"/>
              <a:ext cx="668"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9" name="Text Box 17"/>
            <p:cNvSpPr txBox="1">
              <a:spLocks noChangeArrowheads="1"/>
            </p:cNvSpPr>
            <p:nvPr/>
          </p:nvSpPr>
          <p:spPr bwMode="auto">
            <a:xfrm rot="10800000">
              <a:off x="932" y="1440"/>
              <a:ext cx="689"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lstStyle>
              <a:lvl1pPr eaLnBrk="0" hangingPunct="0">
                <a:defRPr sz="1000">
                  <a:solidFill>
                    <a:schemeClr val="bg1"/>
                  </a:solidFill>
                  <a:latin typeface="Arial" charset="0"/>
                  <a:cs typeface="Arial" charset="0"/>
                </a:defRPr>
              </a:lvl1pPr>
              <a:lvl2pPr marL="742950" indent="-285750" eaLnBrk="0" hangingPunct="0">
                <a:defRPr sz="1000">
                  <a:solidFill>
                    <a:schemeClr val="bg1"/>
                  </a:solidFill>
                  <a:latin typeface="Arial" charset="0"/>
                  <a:cs typeface="Arial" charset="0"/>
                </a:defRPr>
              </a:lvl2pPr>
              <a:lvl3pPr marL="1143000" indent="-228600" eaLnBrk="0" hangingPunct="0">
                <a:defRPr sz="1000">
                  <a:solidFill>
                    <a:schemeClr val="bg1"/>
                  </a:solidFill>
                  <a:latin typeface="Arial" charset="0"/>
                  <a:cs typeface="Arial" charset="0"/>
                </a:defRPr>
              </a:lvl3pPr>
              <a:lvl4pPr marL="1600200" indent="-228600" eaLnBrk="0" hangingPunct="0">
                <a:defRPr sz="1000">
                  <a:solidFill>
                    <a:schemeClr val="bg1"/>
                  </a:solidFill>
                  <a:latin typeface="Arial" charset="0"/>
                  <a:cs typeface="Arial" charset="0"/>
                </a:defRPr>
              </a:lvl4pPr>
              <a:lvl5pPr marL="2057400" indent="-228600" eaLnBrk="0" hangingPunct="0">
                <a:defRPr sz="1000">
                  <a:solidFill>
                    <a:schemeClr val="bg1"/>
                  </a:solidFill>
                  <a:latin typeface="Arial" charset="0"/>
                  <a:cs typeface="Arial" charset="0"/>
                </a:defRPr>
              </a:lvl5pPr>
              <a:lvl6pPr marL="2514600" indent="-228600" eaLnBrk="0" fontAlgn="base" hangingPunct="0">
                <a:spcBef>
                  <a:spcPct val="0"/>
                </a:spcBef>
                <a:spcAft>
                  <a:spcPct val="0"/>
                </a:spcAft>
                <a:defRPr sz="1000">
                  <a:solidFill>
                    <a:schemeClr val="bg1"/>
                  </a:solidFill>
                  <a:latin typeface="Arial" charset="0"/>
                  <a:cs typeface="Arial" charset="0"/>
                </a:defRPr>
              </a:lvl6pPr>
              <a:lvl7pPr marL="2971800" indent="-228600" eaLnBrk="0" fontAlgn="base" hangingPunct="0">
                <a:spcBef>
                  <a:spcPct val="0"/>
                </a:spcBef>
                <a:spcAft>
                  <a:spcPct val="0"/>
                </a:spcAft>
                <a:defRPr sz="1000">
                  <a:solidFill>
                    <a:schemeClr val="bg1"/>
                  </a:solidFill>
                  <a:latin typeface="Arial" charset="0"/>
                  <a:cs typeface="Arial" charset="0"/>
                </a:defRPr>
              </a:lvl7pPr>
              <a:lvl8pPr marL="3429000" indent="-228600" eaLnBrk="0" fontAlgn="base" hangingPunct="0">
                <a:spcBef>
                  <a:spcPct val="0"/>
                </a:spcBef>
                <a:spcAft>
                  <a:spcPct val="0"/>
                </a:spcAft>
                <a:defRPr sz="1000">
                  <a:solidFill>
                    <a:schemeClr val="bg1"/>
                  </a:solidFill>
                  <a:latin typeface="Arial" charset="0"/>
                  <a:cs typeface="Arial" charset="0"/>
                </a:defRPr>
              </a:lvl8pPr>
              <a:lvl9pPr marL="3886200" indent="-228600" eaLnBrk="0" fontAlgn="base" hangingPunct="0">
                <a:spcBef>
                  <a:spcPct val="0"/>
                </a:spcBef>
                <a:spcAft>
                  <a:spcPct val="0"/>
                </a:spcAft>
                <a:defRPr sz="1000">
                  <a:solidFill>
                    <a:schemeClr val="bg1"/>
                  </a:solidFill>
                  <a:latin typeface="Arial" charset="0"/>
                  <a:cs typeface="Arial" charset="0"/>
                </a:defRPr>
              </a:lvl9pPr>
            </a:lstStyle>
            <a:p>
              <a:pPr eaLnBrk="1" hangingPunct="1"/>
              <a:endParaRPr lang="en-US" altLang="en-US"/>
            </a:p>
          </p:txBody>
        </p:sp>
      </p:grpSp>
      <p:sp>
        <p:nvSpPr>
          <p:cNvPr id="35849" name="Rectangle 14"/>
          <p:cNvSpPr>
            <a:spLocks noChangeArrowheads="1"/>
          </p:cNvSpPr>
          <p:nvPr/>
        </p:nvSpPr>
        <p:spPr bwMode="auto">
          <a:xfrm>
            <a:off x="3632298" y="1959769"/>
            <a:ext cx="364331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66750" eaLnBrk="0" hangingPunct="0">
              <a:defRPr sz="1000">
                <a:solidFill>
                  <a:schemeClr val="bg1"/>
                </a:solidFill>
                <a:latin typeface="Arial" charset="0"/>
                <a:cs typeface="Arial" charset="0"/>
              </a:defRPr>
            </a:lvl1pPr>
            <a:lvl2pPr marL="742950" indent="-285750" defTabSz="666750" eaLnBrk="0" hangingPunct="0">
              <a:defRPr sz="1000">
                <a:solidFill>
                  <a:schemeClr val="bg1"/>
                </a:solidFill>
                <a:latin typeface="Arial" charset="0"/>
                <a:cs typeface="Arial" charset="0"/>
              </a:defRPr>
            </a:lvl2pPr>
            <a:lvl3pPr marL="1143000" indent="-228600" defTabSz="666750" eaLnBrk="0" hangingPunct="0">
              <a:defRPr sz="1000">
                <a:solidFill>
                  <a:schemeClr val="bg1"/>
                </a:solidFill>
                <a:latin typeface="Arial" charset="0"/>
                <a:cs typeface="Arial" charset="0"/>
              </a:defRPr>
            </a:lvl3pPr>
            <a:lvl4pPr marL="1600200" indent="-228600" defTabSz="666750" eaLnBrk="0" hangingPunct="0">
              <a:defRPr sz="1000">
                <a:solidFill>
                  <a:schemeClr val="bg1"/>
                </a:solidFill>
                <a:latin typeface="Arial" charset="0"/>
                <a:cs typeface="Arial" charset="0"/>
              </a:defRPr>
            </a:lvl4pPr>
            <a:lvl5pPr marL="2057400" indent="-228600" defTabSz="666750" eaLnBrk="0" hangingPunct="0">
              <a:defRPr sz="1000">
                <a:solidFill>
                  <a:schemeClr val="bg1"/>
                </a:solidFill>
                <a:latin typeface="Arial" charset="0"/>
                <a:cs typeface="Arial" charset="0"/>
              </a:defRPr>
            </a:lvl5pPr>
            <a:lvl6pPr marL="2514600" indent="-228600" defTabSz="666750" eaLnBrk="0" fontAlgn="base" hangingPunct="0">
              <a:spcBef>
                <a:spcPct val="0"/>
              </a:spcBef>
              <a:spcAft>
                <a:spcPct val="0"/>
              </a:spcAft>
              <a:defRPr sz="1000">
                <a:solidFill>
                  <a:schemeClr val="bg1"/>
                </a:solidFill>
                <a:latin typeface="Arial" charset="0"/>
                <a:cs typeface="Arial" charset="0"/>
              </a:defRPr>
            </a:lvl6pPr>
            <a:lvl7pPr marL="2971800" indent="-228600" defTabSz="666750" eaLnBrk="0" fontAlgn="base" hangingPunct="0">
              <a:spcBef>
                <a:spcPct val="0"/>
              </a:spcBef>
              <a:spcAft>
                <a:spcPct val="0"/>
              </a:spcAft>
              <a:defRPr sz="1000">
                <a:solidFill>
                  <a:schemeClr val="bg1"/>
                </a:solidFill>
                <a:latin typeface="Arial" charset="0"/>
                <a:cs typeface="Arial" charset="0"/>
              </a:defRPr>
            </a:lvl7pPr>
            <a:lvl8pPr marL="3429000" indent="-228600" defTabSz="666750" eaLnBrk="0" fontAlgn="base" hangingPunct="0">
              <a:spcBef>
                <a:spcPct val="0"/>
              </a:spcBef>
              <a:spcAft>
                <a:spcPct val="0"/>
              </a:spcAft>
              <a:defRPr sz="1000">
                <a:solidFill>
                  <a:schemeClr val="bg1"/>
                </a:solidFill>
                <a:latin typeface="Arial" charset="0"/>
                <a:cs typeface="Arial" charset="0"/>
              </a:defRPr>
            </a:lvl8pPr>
            <a:lvl9pPr marL="3886200" indent="-228600" defTabSz="666750" eaLnBrk="0" fontAlgn="base" hangingPunct="0">
              <a:spcBef>
                <a:spcPct val="0"/>
              </a:spcBef>
              <a:spcAft>
                <a:spcPct val="0"/>
              </a:spcAft>
              <a:defRPr sz="1000">
                <a:solidFill>
                  <a:schemeClr val="bg1"/>
                </a:solidFill>
                <a:latin typeface="Arial" charset="0"/>
                <a:cs typeface="Arial" charset="0"/>
              </a:defRPr>
            </a:lvl9pPr>
          </a:lstStyle>
          <a:p>
            <a:pPr algn="ctr" eaLnBrk="1" hangingPunct="1">
              <a:lnSpc>
                <a:spcPct val="90000"/>
              </a:lnSpc>
              <a:spcAft>
                <a:spcPct val="35000"/>
              </a:spcAft>
            </a:pPr>
            <a:r>
              <a:rPr lang="en-US" altLang="en-US" sz="1600" b="1" dirty="0">
                <a:solidFill>
                  <a:schemeClr val="tx1"/>
                </a:solidFill>
              </a:rPr>
              <a:t>Parents’ worries, </a:t>
            </a:r>
            <a:br>
              <a:rPr lang="en-US" altLang="en-US" sz="1600" b="1" dirty="0">
                <a:solidFill>
                  <a:schemeClr val="tx1"/>
                </a:solidFill>
              </a:rPr>
            </a:br>
            <a:r>
              <a:rPr lang="en-US" altLang="en-US" sz="1600" b="1" dirty="0">
                <a:solidFill>
                  <a:schemeClr val="tx1"/>
                </a:solidFill>
              </a:rPr>
              <a:t>concerns, fears</a:t>
            </a:r>
          </a:p>
        </p:txBody>
      </p:sp>
      <p:sp>
        <p:nvSpPr>
          <p:cNvPr id="35850" name="Rectangle 15"/>
          <p:cNvSpPr>
            <a:spLocks noChangeArrowheads="1"/>
          </p:cNvSpPr>
          <p:nvPr/>
        </p:nvSpPr>
        <p:spPr bwMode="auto">
          <a:xfrm>
            <a:off x="6180653" y="3693048"/>
            <a:ext cx="3266479"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66750" eaLnBrk="0" hangingPunct="0">
              <a:defRPr sz="1000">
                <a:solidFill>
                  <a:schemeClr val="bg1"/>
                </a:solidFill>
                <a:latin typeface="Arial" charset="0"/>
                <a:cs typeface="Arial" charset="0"/>
              </a:defRPr>
            </a:lvl1pPr>
            <a:lvl2pPr marL="742950" indent="-285750" defTabSz="666750" eaLnBrk="0" hangingPunct="0">
              <a:defRPr sz="1000">
                <a:solidFill>
                  <a:schemeClr val="bg1"/>
                </a:solidFill>
                <a:latin typeface="Arial" charset="0"/>
                <a:cs typeface="Arial" charset="0"/>
              </a:defRPr>
            </a:lvl2pPr>
            <a:lvl3pPr marL="1143000" indent="-228600" defTabSz="666750" eaLnBrk="0" hangingPunct="0">
              <a:defRPr sz="1000">
                <a:solidFill>
                  <a:schemeClr val="bg1"/>
                </a:solidFill>
                <a:latin typeface="Arial" charset="0"/>
                <a:cs typeface="Arial" charset="0"/>
              </a:defRPr>
            </a:lvl3pPr>
            <a:lvl4pPr marL="1600200" indent="-228600" defTabSz="666750" eaLnBrk="0" hangingPunct="0">
              <a:defRPr sz="1000">
                <a:solidFill>
                  <a:schemeClr val="bg1"/>
                </a:solidFill>
                <a:latin typeface="Arial" charset="0"/>
                <a:cs typeface="Arial" charset="0"/>
              </a:defRPr>
            </a:lvl4pPr>
            <a:lvl5pPr marL="2057400" indent="-228600" defTabSz="666750" eaLnBrk="0" hangingPunct="0">
              <a:defRPr sz="1000">
                <a:solidFill>
                  <a:schemeClr val="bg1"/>
                </a:solidFill>
                <a:latin typeface="Arial" charset="0"/>
                <a:cs typeface="Arial" charset="0"/>
              </a:defRPr>
            </a:lvl5pPr>
            <a:lvl6pPr marL="2514600" indent="-228600" defTabSz="666750" eaLnBrk="0" fontAlgn="base" hangingPunct="0">
              <a:spcBef>
                <a:spcPct val="0"/>
              </a:spcBef>
              <a:spcAft>
                <a:spcPct val="0"/>
              </a:spcAft>
              <a:defRPr sz="1000">
                <a:solidFill>
                  <a:schemeClr val="bg1"/>
                </a:solidFill>
                <a:latin typeface="Arial" charset="0"/>
                <a:cs typeface="Arial" charset="0"/>
              </a:defRPr>
            </a:lvl6pPr>
            <a:lvl7pPr marL="2971800" indent="-228600" defTabSz="666750" eaLnBrk="0" fontAlgn="base" hangingPunct="0">
              <a:spcBef>
                <a:spcPct val="0"/>
              </a:spcBef>
              <a:spcAft>
                <a:spcPct val="0"/>
              </a:spcAft>
              <a:defRPr sz="1000">
                <a:solidFill>
                  <a:schemeClr val="bg1"/>
                </a:solidFill>
                <a:latin typeface="Arial" charset="0"/>
                <a:cs typeface="Arial" charset="0"/>
              </a:defRPr>
            </a:lvl7pPr>
            <a:lvl8pPr marL="3429000" indent="-228600" defTabSz="666750" eaLnBrk="0" fontAlgn="base" hangingPunct="0">
              <a:spcBef>
                <a:spcPct val="0"/>
              </a:spcBef>
              <a:spcAft>
                <a:spcPct val="0"/>
              </a:spcAft>
              <a:defRPr sz="1000">
                <a:solidFill>
                  <a:schemeClr val="bg1"/>
                </a:solidFill>
                <a:latin typeface="Arial" charset="0"/>
                <a:cs typeface="Arial" charset="0"/>
              </a:defRPr>
            </a:lvl8pPr>
            <a:lvl9pPr marL="3886200" indent="-228600" defTabSz="666750" eaLnBrk="0" fontAlgn="base" hangingPunct="0">
              <a:spcBef>
                <a:spcPct val="0"/>
              </a:spcBef>
              <a:spcAft>
                <a:spcPct val="0"/>
              </a:spcAft>
              <a:defRPr sz="1000">
                <a:solidFill>
                  <a:schemeClr val="bg1"/>
                </a:solidFill>
                <a:latin typeface="Arial" charset="0"/>
                <a:cs typeface="Arial" charset="0"/>
              </a:defRPr>
            </a:lvl9pPr>
          </a:lstStyle>
          <a:p>
            <a:pPr algn="ctr" eaLnBrk="1" hangingPunct="1">
              <a:lnSpc>
                <a:spcPct val="90000"/>
              </a:lnSpc>
              <a:spcAft>
                <a:spcPct val="35000"/>
              </a:spcAft>
            </a:pPr>
            <a:r>
              <a:rPr lang="en-US" altLang="en-US" sz="1600" b="1" dirty="0">
                <a:solidFill>
                  <a:schemeClr val="tx1"/>
                </a:solidFill>
              </a:rPr>
              <a:t>Adolescent feels accused, criticized, blamed, incompetent</a:t>
            </a:r>
          </a:p>
        </p:txBody>
      </p:sp>
      <p:sp>
        <p:nvSpPr>
          <p:cNvPr id="35851" name="Rectangle 16"/>
          <p:cNvSpPr>
            <a:spLocks noChangeArrowheads="1"/>
          </p:cNvSpPr>
          <p:nvPr/>
        </p:nvSpPr>
        <p:spPr bwMode="auto">
          <a:xfrm>
            <a:off x="3119318" y="5350671"/>
            <a:ext cx="434161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66750" eaLnBrk="0" hangingPunct="0">
              <a:defRPr sz="1000">
                <a:solidFill>
                  <a:schemeClr val="bg1"/>
                </a:solidFill>
                <a:latin typeface="Arial" charset="0"/>
                <a:cs typeface="Arial" charset="0"/>
              </a:defRPr>
            </a:lvl1pPr>
            <a:lvl2pPr marL="742950" indent="-285750" defTabSz="666750" eaLnBrk="0" hangingPunct="0">
              <a:defRPr sz="1000">
                <a:solidFill>
                  <a:schemeClr val="bg1"/>
                </a:solidFill>
                <a:latin typeface="Arial" charset="0"/>
                <a:cs typeface="Arial" charset="0"/>
              </a:defRPr>
            </a:lvl2pPr>
            <a:lvl3pPr marL="1143000" indent="-228600" defTabSz="666750" eaLnBrk="0" hangingPunct="0">
              <a:defRPr sz="1000">
                <a:solidFill>
                  <a:schemeClr val="bg1"/>
                </a:solidFill>
                <a:latin typeface="Arial" charset="0"/>
                <a:cs typeface="Arial" charset="0"/>
              </a:defRPr>
            </a:lvl3pPr>
            <a:lvl4pPr marL="1600200" indent="-228600" defTabSz="666750" eaLnBrk="0" hangingPunct="0">
              <a:defRPr sz="1000">
                <a:solidFill>
                  <a:schemeClr val="bg1"/>
                </a:solidFill>
                <a:latin typeface="Arial" charset="0"/>
                <a:cs typeface="Arial" charset="0"/>
              </a:defRPr>
            </a:lvl4pPr>
            <a:lvl5pPr marL="2057400" indent="-228600" defTabSz="666750" eaLnBrk="0" hangingPunct="0">
              <a:defRPr sz="1000">
                <a:solidFill>
                  <a:schemeClr val="bg1"/>
                </a:solidFill>
                <a:latin typeface="Arial" charset="0"/>
                <a:cs typeface="Arial" charset="0"/>
              </a:defRPr>
            </a:lvl5pPr>
            <a:lvl6pPr marL="2514600" indent="-228600" defTabSz="666750" eaLnBrk="0" fontAlgn="base" hangingPunct="0">
              <a:spcBef>
                <a:spcPct val="0"/>
              </a:spcBef>
              <a:spcAft>
                <a:spcPct val="0"/>
              </a:spcAft>
              <a:defRPr sz="1000">
                <a:solidFill>
                  <a:schemeClr val="bg1"/>
                </a:solidFill>
                <a:latin typeface="Arial" charset="0"/>
                <a:cs typeface="Arial" charset="0"/>
              </a:defRPr>
            </a:lvl6pPr>
            <a:lvl7pPr marL="2971800" indent="-228600" defTabSz="666750" eaLnBrk="0" fontAlgn="base" hangingPunct="0">
              <a:spcBef>
                <a:spcPct val="0"/>
              </a:spcBef>
              <a:spcAft>
                <a:spcPct val="0"/>
              </a:spcAft>
              <a:defRPr sz="1000">
                <a:solidFill>
                  <a:schemeClr val="bg1"/>
                </a:solidFill>
                <a:latin typeface="Arial" charset="0"/>
                <a:cs typeface="Arial" charset="0"/>
              </a:defRPr>
            </a:lvl7pPr>
            <a:lvl8pPr marL="3429000" indent="-228600" defTabSz="666750" eaLnBrk="0" fontAlgn="base" hangingPunct="0">
              <a:spcBef>
                <a:spcPct val="0"/>
              </a:spcBef>
              <a:spcAft>
                <a:spcPct val="0"/>
              </a:spcAft>
              <a:defRPr sz="1000">
                <a:solidFill>
                  <a:schemeClr val="bg1"/>
                </a:solidFill>
                <a:latin typeface="Arial" charset="0"/>
                <a:cs typeface="Arial" charset="0"/>
              </a:defRPr>
            </a:lvl8pPr>
            <a:lvl9pPr marL="3886200" indent="-228600" defTabSz="666750" eaLnBrk="0" fontAlgn="base" hangingPunct="0">
              <a:spcBef>
                <a:spcPct val="0"/>
              </a:spcBef>
              <a:spcAft>
                <a:spcPct val="0"/>
              </a:spcAft>
              <a:defRPr sz="1000">
                <a:solidFill>
                  <a:schemeClr val="bg1"/>
                </a:solidFill>
                <a:latin typeface="Arial" charset="0"/>
                <a:cs typeface="Arial" charset="0"/>
              </a:defRPr>
            </a:lvl9pPr>
          </a:lstStyle>
          <a:p>
            <a:pPr algn="ctr" eaLnBrk="1" hangingPunct="1">
              <a:lnSpc>
                <a:spcPct val="90000"/>
              </a:lnSpc>
              <a:spcAft>
                <a:spcPct val="35000"/>
              </a:spcAft>
            </a:pPr>
            <a:r>
              <a:rPr lang="en-US" altLang="en-US" sz="1600" b="1" dirty="0">
                <a:solidFill>
                  <a:srgbClr val="FFFFFF"/>
                </a:solidFill>
              </a:rPr>
              <a:t>Decreased motivation, decreased desire for collaboration, decreased desire for honest discussions about challenges/frustrations</a:t>
            </a:r>
          </a:p>
        </p:txBody>
      </p:sp>
      <p:sp>
        <p:nvSpPr>
          <p:cNvPr id="35852" name="Rectangle 17"/>
          <p:cNvSpPr>
            <a:spLocks noChangeArrowheads="1"/>
          </p:cNvSpPr>
          <p:nvPr/>
        </p:nvSpPr>
        <p:spPr bwMode="auto">
          <a:xfrm>
            <a:off x="927795" y="3471342"/>
            <a:ext cx="3557588"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66750" eaLnBrk="0" hangingPunct="0">
              <a:defRPr sz="1000">
                <a:solidFill>
                  <a:schemeClr val="bg1"/>
                </a:solidFill>
                <a:latin typeface="Arial" charset="0"/>
                <a:cs typeface="Arial" charset="0"/>
              </a:defRPr>
            </a:lvl1pPr>
            <a:lvl2pPr marL="742950" indent="-285750" defTabSz="666750" eaLnBrk="0" hangingPunct="0">
              <a:defRPr sz="1000">
                <a:solidFill>
                  <a:schemeClr val="bg1"/>
                </a:solidFill>
                <a:latin typeface="Arial" charset="0"/>
                <a:cs typeface="Arial" charset="0"/>
              </a:defRPr>
            </a:lvl2pPr>
            <a:lvl3pPr marL="1143000" indent="-228600" defTabSz="666750" eaLnBrk="0" hangingPunct="0">
              <a:defRPr sz="1000">
                <a:solidFill>
                  <a:schemeClr val="bg1"/>
                </a:solidFill>
                <a:latin typeface="Arial" charset="0"/>
                <a:cs typeface="Arial" charset="0"/>
              </a:defRPr>
            </a:lvl3pPr>
            <a:lvl4pPr marL="1600200" indent="-228600" defTabSz="666750" eaLnBrk="0" hangingPunct="0">
              <a:defRPr sz="1000">
                <a:solidFill>
                  <a:schemeClr val="bg1"/>
                </a:solidFill>
                <a:latin typeface="Arial" charset="0"/>
                <a:cs typeface="Arial" charset="0"/>
              </a:defRPr>
            </a:lvl4pPr>
            <a:lvl5pPr marL="2057400" indent="-228600" defTabSz="666750" eaLnBrk="0" hangingPunct="0">
              <a:defRPr sz="1000">
                <a:solidFill>
                  <a:schemeClr val="bg1"/>
                </a:solidFill>
                <a:latin typeface="Arial" charset="0"/>
                <a:cs typeface="Arial" charset="0"/>
              </a:defRPr>
            </a:lvl5pPr>
            <a:lvl6pPr marL="2514600" indent="-228600" defTabSz="666750" eaLnBrk="0" fontAlgn="base" hangingPunct="0">
              <a:spcBef>
                <a:spcPct val="0"/>
              </a:spcBef>
              <a:spcAft>
                <a:spcPct val="0"/>
              </a:spcAft>
              <a:defRPr sz="1000">
                <a:solidFill>
                  <a:schemeClr val="bg1"/>
                </a:solidFill>
                <a:latin typeface="Arial" charset="0"/>
                <a:cs typeface="Arial" charset="0"/>
              </a:defRPr>
            </a:lvl6pPr>
            <a:lvl7pPr marL="2971800" indent="-228600" defTabSz="666750" eaLnBrk="0" fontAlgn="base" hangingPunct="0">
              <a:spcBef>
                <a:spcPct val="0"/>
              </a:spcBef>
              <a:spcAft>
                <a:spcPct val="0"/>
              </a:spcAft>
              <a:defRPr sz="1000">
                <a:solidFill>
                  <a:schemeClr val="bg1"/>
                </a:solidFill>
                <a:latin typeface="Arial" charset="0"/>
                <a:cs typeface="Arial" charset="0"/>
              </a:defRPr>
            </a:lvl7pPr>
            <a:lvl8pPr marL="3429000" indent="-228600" defTabSz="666750" eaLnBrk="0" fontAlgn="base" hangingPunct="0">
              <a:spcBef>
                <a:spcPct val="0"/>
              </a:spcBef>
              <a:spcAft>
                <a:spcPct val="0"/>
              </a:spcAft>
              <a:defRPr sz="1000">
                <a:solidFill>
                  <a:schemeClr val="bg1"/>
                </a:solidFill>
                <a:latin typeface="Arial" charset="0"/>
                <a:cs typeface="Arial" charset="0"/>
              </a:defRPr>
            </a:lvl8pPr>
            <a:lvl9pPr marL="3886200" indent="-228600" defTabSz="666750" eaLnBrk="0" fontAlgn="base" hangingPunct="0">
              <a:spcBef>
                <a:spcPct val="0"/>
              </a:spcBef>
              <a:spcAft>
                <a:spcPct val="0"/>
              </a:spcAft>
              <a:defRPr sz="1000">
                <a:solidFill>
                  <a:schemeClr val="bg1"/>
                </a:solidFill>
                <a:latin typeface="Arial" charset="0"/>
                <a:cs typeface="Arial" charset="0"/>
              </a:defRPr>
            </a:lvl9pPr>
          </a:lstStyle>
          <a:p>
            <a:pPr algn="ctr" eaLnBrk="1" hangingPunct="1">
              <a:lnSpc>
                <a:spcPct val="90000"/>
              </a:lnSpc>
              <a:spcAft>
                <a:spcPct val="35000"/>
              </a:spcAft>
            </a:pPr>
            <a:r>
              <a:rPr lang="en-US" altLang="en-US" sz="1600" b="1" dirty="0">
                <a:solidFill>
                  <a:srgbClr val="FFFFFF"/>
                </a:solidFill>
              </a:rPr>
              <a:t>Parents and adolescent </a:t>
            </a:r>
            <a:br>
              <a:rPr lang="en-US" altLang="en-US" sz="1600" b="1" dirty="0">
                <a:solidFill>
                  <a:srgbClr val="FFFFFF"/>
                </a:solidFill>
              </a:rPr>
            </a:br>
            <a:r>
              <a:rPr lang="en-US" altLang="en-US" sz="1600" b="1" dirty="0">
                <a:solidFill>
                  <a:srgbClr val="FFFFFF"/>
                </a:solidFill>
              </a:rPr>
              <a:t>become frustrated, discouraged, angry</a:t>
            </a:r>
          </a:p>
        </p:txBody>
      </p:sp>
      <p:sp>
        <p:nvSpPr>
          <p:cNvPr id="32781" name="TextBox 2"/>
          <p:cNvSpPr txBox="1">
            <a:spLocks noChangeArrowheads="1"/>
          </p:cNvSpPr>
          <p:nvPr>
            <p:custDataLst>
              <p:tags r:id="rId2"/>
            </p:custDataLst>
          </p:nvPr>
        </p:nvSpPr>
        <p:spPr bwMode="auto">
          <a:xfrm>
            <a:off x="786072" y="6392864"/>
            <a:ext cx="3012359" cy="23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6" rIns="91438" bIns="45716">
            <a:spAutoFit/>
          </a:bodyPr>
          <a:lstStyle>
            <a:lvl1pPr marL="112713" indent="-112713" eaLnBrk="0" hangingPunct="0">
              <a:defRPr sz="1000">
                <a:solidFill>
                  <a:schemeClr val="bg1"/>
                </a:solidFill>
                <a:latin typeface="Arial" charset="0"/>
                <a:cs typeface="Arial" charset="0"/>
              </a:defRPr>
            </a:lvl1pPr>
            <a:lvl2pPr marL="742950" indent="-285750" eaLnBrk="0" hangingPunct="0">
              <a:defRPr sz="1000">
                <a:solidFill>
                  <a:schemeClr val="bg1"/>
                </a:solidFill>
                <a:latin typeface="Arial" charset="0"/>
                <a:cs typeface="Arial" charset="0"/>
              </a:defRPr>
            </a:lvl2pPr>
            <a:lvl3pPr marL="1143000" indent="-228600" eaLnBrk="0" hangingPunct="0">
              <a:defRPr sz="1000">
                <a:solidFill>
                  <a:schemeClr val="bg1"/>
                </a:solidFill>
                <a:latin typeface="Arial" charset="0"/>
                <a:cs typeface="Arial" charset="0"/>
              </a:defRPr>
            </a:lvl3pPr>
            <a:lvl4pPr marL="1600200" indent="-228600" eaLnBrk="0" hangingPunct="0">
              <a:defRPr sz="1000">
                <a:solidFill>
                  <a:schemeClr val="bg1"/>
                </a:solidFill>
                <a:latin typeface="Arial" charset="0"/>
                <a:cs typeface="Arial" charset="0"/>
              </a:defRPr>
            </a:lvl4pPr>
            <a:lvl5pPr marL="2057400" indent="-228600" eaLnBrk="0" hangingPunct="0">
              <a:defRPr sz="1000">
                <a:solidFill>
                  <a:schemeClr val="bg1"/>
                </a:solidFill>
                <a:latin typeface="Arial" charset="0"/>
                <a:cs typeface="Arial" charset="0"/>
              </a:defRPr>
            </a:lvl5pPr>
            <a:lvl6pPr marL="2514600" indent="-228600" eaLnBrk="0" fontAlgn="base" hangingPunct="0">
              <a:spcBef>
                <a:spcPct val="0"/>
              </a:spcBef>
              <a:spcAft>
                <a:spcPct val="0"/>
              </a:spcAft>
              <a:defRPr sz="1000">
                <a:solidFill>
                  <a:schemeClr val="bg1"/>
                </a:solidFill>
                <a:latin typeface="Arial" charset="0"/>
                <a:cs typeface="Arial" charset="0"/>
              </a:defRPr>
            </a:lvl6pPr>
            <a:lvl7pPr marL="2971800" indent="-228600" eaLnBrk="0" fontAlgn="base" hangingPunct="0">
              <a:spcBef>
                <a:spcPct val="0"/>
              </a:spcBef>
              <a:spcAft>
                <a:spcPct val="0"/>
              </a:spcAft>
              <a:defRPr sz="1000">
                <a:solidFill>
                  <a:schemeClr val="bg1"/>
                </a:solidFill>
                <a:latin typeface="Arial" charset="0"/>
                <a:cs typeface="Arial" charset="0"/>
              </a:defRPr>
            </a:lvl7pPr>
            <a:lvl8pPr marL="3429000" indent="-228600" eaLnBrk="0" fontAlgn="base" hangingPunct="0">
              <a:spcBef>
                <a:spcPct val="0"/>
              </a:spcBef>
              <a:spcAft>
                <a:spcPct val="0"/>
              </a:spcAft>
              <a:defRPr sz="1000">
                <a:solidFill>
                  <a:schemeClr val="bg1"/>
                </a:solidFill>
                <a:latin typeface="Arial" charset="0"/>
                <a:cs typeface="Arial" charset="0"/>
              </a:defRPr>
            </a:lvl8pPr>
            <a:lvl9pPr marL="3886200" indent="-228600" eaLnBrk="0" fontAlgn="base" hangingPunct="0">
              <a:spcBef>
                <a:spcPct val="0"/>
              </a:spcBef>
              <a:spcAft>
                <a:spcPct val="0"/>
              </a:spcAft>
              <a:defRPr sz="1000">
                <a:solidFill>
                  <a:schemeClr val="bg1"/>
                </a:solidFill>
                <a:latin typeface="Arial" charset="0"/>
                <a:cs typeface="Arial" charset="0"/>
              </a:defRPr>
            </a:lvl9pPr>
          </a:lstStyle>
          <a:p>
            <a:pPr eaLnBrk="1" hangingPunct="1"/>
            <a:r>
              <a:rPr lang="en-US" altLang="en-US" sz="900">
                <a:solidFill>
                  <a:srgbClr val="000000"/>
                </a:solidFill>
              </a:rPr>
              <a:t>Anderson BJ, et al. </a:t>
            </a:r>
            <a:r>
              <a:rPr lang="en-US" altLang="en-US" sz="900" i="1">
                <a:solidFill>
                  <a:srgbClr val="000000"/>
                </a:solidFill>
              </a:rPr>
              <a:t>Diabetes Care</a:t>
            </a:r>
            <a:r>
              <a:rPr lang="en-US" altLang="en-US" sz="900">
                <a:solidFill>
                  <a:srgbClr val="000000"/>
                </a:solidFill>
              </a:rPr>
              <a:t>. 1999;22:713-721.</a:t>
            </a:r>
          </a:p>
        </p:txBody>
      </p:sp>
      <p:grpSp>
        <p:nvGrpSpPr>
          <p:cNvPr id="35854" name="Group 14"/>
          <p:cNvGrpSpPr>
            <a:grpSpLocks/>
          </p:cNvGrpSpPr>
          <p:nvPr/>
        </p:nvGrpSpPr>
        <p:grpSpPr bwMode="auto">
          <a:xfrm rot="5400000">
            <a:off x="7429400" y="2193233"/>
            <a:ext cx="1060450" cy="1212651"/>
            <a:chOff x="964" y="1421"/>
            <a:chExt cx="668" cy="679"/>
          </a:xfrm>
        </p:grpSpPr>
        <p:pic>
          <p:nvPicPr>
            <p:cNvPr id="32786" name="Picture 1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4" y="1421"/>
              <a:ext cx="668"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7" name="Text Box 17"/>
            <p:cNvSpPr txBox="1">
              <a:spLocks noChangeArrowheads="1"/>
            </p:cNvSpPr>
            <p:nvPr/>
          </p:nvSpPr>
          <p:spPr bwMode="auto">
            <a:xfrm rot="10800000">
              <a:off x="932" y="1440"/>
              <a:ext cx="689"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lstStyle>
              <a:lvl1pPr eaLnBrk="0" hangingPunct="0">
                <a:defRPr sz="1000">
                  <a:solidFill>
                    <a:schemeClr val="bg1"/>
                  </a:solidFill>
                  <a:latin typeface="Arial" charset="0"/>
                  <a:cs typeface="Arial" charset="0"/>
                </a:defRPr>
              </a:lvl1pPr>
              <a:lvl2pPr marL="742950" indent="-285750" eaLnBrk="0" hangingPunct="0">
                <a:defRPr sz="1000">
                  <a:solidFill>
                    <a:schemeClr val="bg1"/>
                  </a:solidFill>
                  <a:latin typeface="Arial" charset="0"/>
                  <a:cs typeface="Arial" charset="0"/>
                </a:defRPr>
              </a:lvl2pPr>
              <a:lvl3pPr marL="1143000" indent="-228600" eaLnBrk="0" hangingPunct="0">
                <a:defRPr sz="1000">
                  <a:solidFill>
                    <a:schemeClr val="bg1"/>
                  </a:solidFill>
                  <a:latin typeface="Arial" charset="0"/>
                  <a:cs typeface="Arial" charset="0"/>
                </a:defRPr>
              </a:lvl3pPr>
              <a:lvl4pPr marL="1600200" indent="-228600" eaLnBrk="0" hangingPunct="0">
                <a:defRPr sz="1000">
                  <a:solidFill>
                    <a:schemeClr val="bg1"/>
                  </a:solidFill>
                  <a:latin typeface="Arial" charset="0"/>
                  <a:cs typeface="Arial" charset="0"/>
                </a:defRPr>
              </a:lvl4pPr>
              <a:lvl5pPr marL="2057400" indent="-228600" eaLnBrk="0" hangingPunct="0">
                <a:defRPr sz="1000">
                  <a:solidFill>
                    <a:schemeClr val="bg1"/>
                  </a:solidFill>
                  <a:latin typeface="Arial" charset="0"/>
                  <a:cs typeface="Arial" charset="0"/>
                </a:defRPr>
              </a:lvl5pPr>
              <a:lvl6pPr marL="2514600" indent="-228600" eaLnBrk="0" fontAlgn="base" hangingPunct="0">
                <a:spcBef>
                  <a:spcPct val="0"/>
                </a:spcBef>
                <a:spcAft>
                  <a:spcPct val="0"/>
                </a:spcAft>
                <a:defRPr sz="1000">
                  <a:solidFill>
                    <a:schemeClr val="bg1"/>
                  </a:solidFill>
                  <a:latin typeface="Arial" charset="0"/>
                  <a:cs typeface="Arial" charset="0"/>
                </a:defRPr>
              </a:lvl6pPr>
              <a:lvl7pPr marL="2971800" indent="-228600" eaLnBrk="0" fontAlgn="base" hangingPunct="0">
                <a:spcBef>
                  <a:spcPct val="0"/>
                </a:spcBef>
                <a:spcAft>
                  <a:spcPct val="0"/>
                </a:spcAft>
                <a:defRPr sz="1000">
                  <a:solidFill>
                    <a:schemeClr val="bg1"/>
                  </a:solidFill>
                  <a:latin typeface="Arial" charset="0"/>
                  <a:cs typeface="Arial" charset="0"/>
                </a:defRPr>
              </a:lvl7pPr>
              <a:lvl8pPr marL="3429000" indent="-228600" eaLnBrk="0" fontAlgn="base" hangingPunct="0">
                <a:spcBef>
                  <a:spcPct val="0"/>
                </a:spcBef>
                <a:spcAft>
                  <a:spcPct val="0"/>
                </a:spcAft>
                <a:defRPr sz="1000">
                  <a:solidFill>
                    <a:schemeClr val="bg1"/>
                  </a:solidFill>
                  <a:latin typeface="Arial" charset="0"/>
                  <a:cs typeface="Arial" charset="0"/>
                </a:defRPr>
              </a:lvl8pPr>
              <a:lvl9pPr marL="3886200" indent="-228600" eaLnBrk="0" fontAlgn="base" hangingPunct="0">
                <a:spcBef>
                  <a:spcPct val="0"/>
                </a:spcBef>
                <a:spcAft>
                  <a:spcPct val="0"/>
                </a:spcAft>
                <a:defRPr sz="1000">
                  <a:solidFill>
                    <a:schemeClr val="bg1"/>
                  </a:solidFill>
                  <a:latin typeface="Arial" charset="0"/>
                  <a:cs typeface="Arial" charset="0"/>
                </a:defRPr>
              </a:lvl9pPr>
            </a:lstStyle>
            <a:p>
              <a:pPr eaLnBrk="1" hangingPunct="1"/>
              <a:endParaRPr lang="en-US" altLang="en-US"/>
            </a:p>
          </p:txBody>
        </p:sp>
      </p:grpSp>
      <p:grpSp>
        <p:nvGrpSpPr>
          <p:cNvPr id="35855" name="Group 15"/>
          <p:cNvGrpSpPr>
            <a:grpSpLocks/>
          </p:cNvGrpSpPr>
          <p:nvPr/>
        </p:nvGrpSpPr>
        <p:grpSpPr bwMode="auto">
          <a:xfrm rot="10800000">
            <a:off x="7472363" y="4700588"/>
            <a:ext cx="1193006" cy="1077913"/>
            <a:chOff x="964" y="1421"/>
            <a:chExt cx="668" cy="679"/>
          </a:xfrm>
        </p:grpSpPr>
        <p:pic>
          <p:nvPicPr>
            <p:cNvPr id="32784" name="Picture 1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4" y="1421"/>
              <a:ext cx="668"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Text Box 17"/>
            <p:cNvSpPr txBox="1">
              <a:spLocks noChangeArrowheads="1"/>
            </p:cNvSpPr>
            <p:nvPr/>
          </p:nvSpPr>
          <p:spPr bwMode="auto">
            <a:xfrm rot="10800000">
              <a:off x="932" y="1440"/>
              <a:ext cx="689"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lstStyle>
              <a:lvl1pPr eaLnBrk="0" hangingPunct="0">
                <a:defRPr sz="1000">
                  <a:solidFill>
                    <a:schemeClr val="bg1"/>
                  </a:solidFill>
                  <a:latin typeface="Arial" charset="0"/>
                  <a:cs typeface="Arial" charset="0"/>
                </a:defRPr>
              </a:lvl1pPr>
              <a:lvl2pPr marL="742950" indent="-285750" eaLnBrk="0" hangingPunct="0">
                <a:defRPr sz="1000">
                  <a:solidFill>
                    <a:schemeClr val="bg1"/>
                  </a:solidFill>
                  <a:latin typeface="Arial" charset="0"/>
                  <a:cs typeface="Arial" charset="0"/>
                </a:defRPr>
              </a:lvl2pPr>
              <a:lvl3pPr marL="1143000" indent="-228600" eaLnBrk="0" hangingPunct="0">
                <a:defRPr sz="1000">
                  <a:solidFill>
                    <a:schemeClr val="bg1"/>
                  </a:solidFill>
                  <a:latin typeface="Arial" charset="0"/>
                  <a:cs typeface="Arial" charset="0"/>
                </a:defRPr>
              </a:lvl3pPr>
              <a:lvl4pPr marL="1600200" indent="-228600" eaLnBrk="0" hangingPunct="0">
                <a:defRPr sz="1000">
                  <a:solidFill>
                    <a:schemeClr val="bg1"/>
                  </a:solidFill>
                  <a:latin typeface="Arial" charset="0"/>
                  <a:cs typeface="Arial" charset="0"/>
                </a:defRPr>
              </a:lvl4pPr>
              <a:lvl5pPr marL="2057400" indent="-228600" eaLnBrk="0" hangingPunct="0">
                <a:defRPr sz="1000">
                  <a:solidFill>
                    <a:schemeClr val="bg1"/>
                  </a:solidFill>
                  <a:latin typeface="Arial" charset="0"/>
                  <a:cs typeface="Arial" charset="0"/>
                </a:defRPr>
              </a:lvl5pPr>
              <a:lvl6pPr marL="2514600" indent="-228600" eaLnBrk="0" fontAlgn="base" hangingPunct="0">
                <a:spcBef>
                  <a:spcPct val="0"/>
                </a:spcBef>
                <a:spcAft>
                  <a:spcPct val="0"/>
                </a:spcAft>
                <a:defRPr sz="1000">
                  <a:solidFill>
                    <a:schemeClr val="bg1"/>
                  </a:solidFill>
                  <a:latin typeface="Arial" charset="0"/>
                  <a:cs typeface="Arial" charset="0"/>
                </a:defRPr>
              </a:lvl6pPr>
              <a:lvl7pPr marL="2971800" indent="-228600" eaLnBrk="0" fontAlgn="base" hangingPunct="0">
                <a:spcBef>
                  <a:spcPct val="0"/>
                </a:spcBef>
                <a:spcAft>
                  <a:spcPct val="0"/>
                </a:spcAft>
                <a:defRPr sz="1000">
                  <a:solidFill>
                    <a:schemeClr val="bg1"/>
                  </a:solidFill>
                  <a:latin typeface="Arial" charset="0"/>
                  <a:cs typeface="Arial" charset="0"/>
                </a:defRPr>
              </a:lvl7pPr>
              <a:lvl8pPr marL="3429000" indent="-228600" eaLnBrk="0" fontAlgn="base" hangingPunct="0">
                <a:spcBef>
                  <a:spcPct val="0"/>
                </a:spcBef>
                <a:spcAft>
                  <a:spcPct val="0"/>
                </a:spcAft>
                <a:defRPr sz="1000">
                  <a:solidFill>
                    <a:schemeClr val="bg1"/>
                  </a:solidFill>
                  <a:latin typeface="Arial" charset="0"/>
                  <a:cs typeface="Arial" charset="0"/>
                </a:defRPr>
              </a:lvl8pPr>
              <a:lvl9pPr marL="3886200" indent="-228600" eaLnBrk="0" fontAlgn="base" hangingPunct="0">
                <a:spcBef>
                  <a:spcPct val="0"/>
                </a:spcBef>
                <a:spcAft>
                  <a:spcPct val="0"/>
                </a:spcAft>
                <a:defRPr sz="1000">
                  <a:solidFill>
                    <a:schemeClr val="bg1"/>
                  </a:solidFill>
                  <a:latin typeface="Arial" charset="0"/>
                  <a:cs typeface="Arial" charset="0"/>
                </a:defRPr>
              </a:lvl9pPr>
            </a:lstStyle>
            <a:p>
              <a:pPr eaLnBrk="1" hangingPunct="1"/>
              <a:endParaRPr lang="en-US" altLang="en-US"/>
            </a:p>
          </p:txBody>
        </p:sp>
      </p:grpSp>
    </p:spTree>
    <p:extLst>
      <p:ext uri="{BB962C8B-B14F-4D97-AF65-F5344CB8AC3E}">
        <p14:creationId xmlns:p14="http://schemas.microsoft.com/office/powerpoint/2010/main" val="1643043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wipe(left)">
                                      <p:cBhvr>
                                        <p:cTn id="7" dur="500"/>
                                        <p:tgtEl>
                                          <p:spTgt spid="3584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849"/>
                                        </p:tgtEl>
                                        <p:attrNameLst>
                                          <p:attrName>style.visibility</p:attrName>
                                        </p:attrNameLst>
                                      </p:cBhvr>
                                      <p:to>
                                        <p:strVal val="visible"/>
                                      </p:to>
                                    </p:set>
                                    <p:animEffect transition="in" filter="wipe(left)">
                                      <p:cBhvr>
                                        <p:cTn id="11" dur="500"/>
                                        <p:tgtEl>
                                          <p:spTgt spid="358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5854"/>
                                        </p:tgtEl>
                                        <p:attrNameLst>
                                          <p:attrName>style.visibility</p:attrName>
                                        </p:attrNameLst>
                                      </p:cBhvr>
                                      <p:to>
                                        <p:strVal val="visible"/>
                                      </p:to>
                                    </p:set>
                                    <p:animEffect transition="in" filter="wipe(left)">
                                      <p:cBhvr>
                                        <p:cTn id="16" dur="500"/>
                                        <p:tgtEl>
                                          <p:spTgt spid="35854"/>
                                        </p:tgtEl>
                                      </p:cBhvr>
                                    </p:animEffect>
                                  </p:childTnLst>
                                </p:cTn>
                              </p:par>
                            </p:childTnLst>
                          </p:cTn>
                        </p:par>
                        <p:par>
                          <p:cTn id="17" fill="hold" nodeType="afterGroup">
                            <p:stCondLst>
                              <p:cond delay="500"/>
                            </p:stCondLst>
                            <p:childTnLst>
                              <p:par>
                                <p:cTn id="18" presetID="22" presetClass="entr" presetSubtype="1" fill="hold" nodeType="afterEffect">
                                  <p:stCondLst>
                                    <p:cond delay="0"/>
                                  </p:stCondLst>
                                  <p:childTnLst>
                                    <p:set>
                                      <p:cBhvr>
                                        <p:cTn id="19" dur="1" fill="hold">
                                          <p:stCondLst>
                                            <p:cond delay="0"/>
                                          </p:stCondLst>
                                        </p:cTn>
                                        <p:tgtEl>
                                          <p:spTgt spid="35843"/>
                                        </p:tgtEl>
                                        <p:attrNameLst>
                                          <p:attrName>style.visibility</p:attrName>
                                        </p:attrNameLst>
                                      </p:cBhvr>
                                      <p:to>
                                        <p:strVal val="visible"/>
                                      </p:to>
                                    </p:set>
                                    <p:animEffect transition="in" filter="wipe(up)">
                                      <p:cBhvr>
                                        <p:cTn id="20" dur="500"/>
                                        <p:tgtEl>
                                          <p:spTgt spid="35843"/>
                                        </p:tgtEl>
                                      </p:cBhvr>
                                    </p:animEffect>
                                  </p:childTnLst>
                                </p:cTn>
                              </p:par>
                            </p:childTnLst>
                          </p:cTn>
                        </p:par>
                        <p:par>
                          <p:cTn id="21" fill="hold" nodeType="afterGroup">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35850"/>
                                        </p:tgtEl>
                                        <p:attrNameLst>
                                          <p:attrName>style.visibility</p:attrName>
                                        </p:attrNameLst>
                                      </p:cBhvr>
                                      <p:to>
                                        <p:strVal val="visible"/>
                                      </p:to>
                                    </p:set>
                                    <p:animEffect transition="in" filter="wipe(up)">
                                      <p:cBhvr>
                                        <p:cTn id="24" dur="500"/>
                                        <p:tgtEl>
                                          <p:spTgt spid="3585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1" fill="hold">
                                          <p:stCondLst>
                                            <p:cond delay="0"/>
                                          </p:stCondLst>
                                        </p:cTn>
                                        <p:tgtEl>
                                          <p:spTgt spid="35855"/>
                                        </p:tgtEl>
                                        <p:attrNameLst>
                                          <p:attrName>style.visibility</p:attrName>
                                        </p:attrNameLst>
                                      </p:cBhvr>
                                      <p:to>
                                        <p:strVal val="visible"/>
                                      </p:to>
                                    </p:set>
                                    <p:animEffect transition="in" filter="wipe(up)">
                                      <p:cBhvr>
                                        <p:cTn id="29" dur="500"/>
                                        <p:tgtEl>
                                          <p:spTgt spid="35855"/>
                                        </p:tgtEl>
                                      </p:cBhvr>
                                    </p:animEffect>
                                  </p:childTnLst>
                                </p:cTn>
                              </p:par>
                            </p:childTnLst>
                          </p:cTn>
                        </p:par>
                        <p:par>
                          <p:cTn id="30" fill="hold" nodeType="afterGroup">
                            <p:stCondLst>
                              <p:cond delay="500"/>
                            </p:stCondLst>
                            <p:childTnLst>
                              <p:par>
                                <p:cTn id="31" presetID="22" presetClass="entr" presetSubtype="2" fill="hold" nodeType="afterEffect">
                                  <p:stCondLst>
                                    <p:cond delay="0"/>
                                  </p:stCondLst>
                                  <p:childTnLst>
                                    <p:set>
                                      <p:cBhvr>
                                        <p:cTn id="32" dur="1" fill="hold">
                                          <p:stCondLst>
                                            <p:cond delay="0"/>
                                          </p:stCondLst>
                                        </p:cTn>
                                        <p:tgtEl>
                                          <p:spTgt spid="35845"/>
                                        </p:tgtEl>
                                        <p:attrNameLst>
                                          <p:attrName>style.visibility</p:attrName>
                                        </p:attrNameLst>
                                      </p:cBhvr>
                                      <p:to>
                                        <p:strVal val="visible"/>
                                      </p:to>
                                    </p:set>
                                    <p:animEffect transition="in" filter="wipe(right)">
                                      <p:cBhvr>
                                        <p:cTn id="33" dur="500"/>
                                        <p:tgtEl>
                                          <p:spTgt spid="35845"/>
                                        </p:tgtEl>
                                      </p:cBhvr>
                                    </p:animEffect>
                                  </p:childTnLst>
                                </p:cTn>
                              </p:par>
                            </p:childTnLst>
                          </p:cTn>
                        </p:par>
                        <p:par>
                          <p:cTn id="34" fill="hold" nodeType="afterGroup">
                            <p:stCondLst>
                              <p:cond delay="1000"/>
                            </p:stCondLst>
                            <p:childTnLst>
                              <p:par>
                                <p:cTn id="35" presetID="22" presetClass="entr" presetSubtype="2" fill="hold" grpId="0" nodeType="afterEffect">
                                  <p:stCondLst>
                                    <p:cond delay="0"/>
                                  </p:stCondLst>
                                  <p:childTnLst>
                                    <p:set>
                                      <p:cBhvr>
                                        <p:cTn id="36" dur="1" fill="hold">
                                          <p:stCondLst>
                                            <p:cond delay="0"/>
                                          </p:stCondLst>
                                        </p:cTn>
                                        <p:tgtEl>
                                          <p:spTgt spid="35851"/>
                                        </p:tgtEl>
                                        <p:attrNameLst>
                                          <p:attrName>style.visibility</p:attrName>
                                        </p:attrNameLst>
                                      </p:cBhvr>
                                      <p:to>
                                        <p:strVal val="visible"/>
                                      </p:to>
                                    </p:set>
                                    <p:animEffect transition="in" filter="wipe(right)">
                                      <p:cBhvr>
                                        <p:cTn id="37" dur="500"/>
                                        <p:tgtEl>
                                          <p:spTgt spid="3585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35847"/>
                                        </p:tgtEl>
                                        <p:attrNameLst>
                                          <p:attrName>style.visibility</p:attrName>
                                        </p:attrNameLst>
                                      </p:cBhvr>
                                      <p:to>
                                        <p:strVal val="visible"/>
                                      </p:to>
                                    </p:set>
                                    <p:animEffect transition="in" filter="wipe(down)">
                                      <p:cBhvr>
                                        <p:cTn id="42" dur="500"/>
                                        <p:tgtEl>
                                          <p:spTgt spid="35847"/>
                                        </p:tgtEl>
                                      </p:cBhvr>
                                    </p:animEffect>
                                  </p:childTnLst>
                                </p:cTn>
                              </p:par>
                            </p:childTnLst>
                          </p:cTn>
                        </p:par>
                        <p:par>
                          <p:cTn id="43" fill="hold" nodeType="afterGroup">
                            <p:stCondLst>
                              <p:cond delay="500"/>
                            </p:stCondLst>
                            <p:childTnLst>
                              <p:par>
                                <p:cTn id="44" presetID="22" presetClass="entr" presetSubtype="4" fill="hold" nodeType="afterEffect">
                                  <p:stCondLst>
                                    <p:cond delay="0"/>
                                  </p:stCondLst>
                                  <p:childTnLst>
                                    <p:set>
                                      <p:cBhvr>
                                        <p:cTn id="45" dur="1" fill="hold">
                                          <p:stCondLst>
                                            <p:cond delay="0"/>
                                          </p:stCondLst>
                                        </p:cTn>
                                        <p:tgtEl>
                                          <p:spTgt spid="35846"/>
                                        </p:tgtEl>
                                        <p:attrNameLst>
                                          <p:attrName>style.visibility</p:attrName>
                                        </p:attrNameLst>
                                      </p:cBhvr>
                                      <p:to>
                                        <p:strVal val="visible"/>
                                      </p:to>
                                    </p:set>
                                    <p:animEffect transition="in" filter="wipe(down)">
                                      <p:cBhvr>
                                        <p:cTn id="46" dur="500"/>
                                        <p:tgtEl>
                                          <p:spTgt spid="35846"/>
                                        </p:tgtEl>
                                      </p:cBhvr>
                                    </p:animEffect>
                                  </p:childTnLst>
                                </p:cTn>
                              </p:par>
                            </p:childTnLst>
                          </p:cTn>
                        </p:par>
                        <p:par>
                          <p:cTn id="47" fill="hold" nodeType="afterGroup">
                            <p:stCondLst>
                              <p:cond delay="1000"/>
                            </p:stCondLst>
                            <p:childTnLst>
                              <p:par>
                                <p:cTn id="48" presetID="22" presetClass="entr" presetSubtype="4" fill="hold" grpId="0" nodeType="afterEffect">
                                  <p:stCondLst>
                                    <p:cond delay="0"/>
                                  </p:stCondLst>
                                  <p:childTnLst>
                                    <p:set>
                                      <p:cBhvr>
                                        <p:cTn id="49" dur="1" fill="hold">
                                          <p:stCondLst>
                                            <p:cond delay="0"/>
                                          </p:stCondLst>
                                        </p:cTn>
                                        <p:tgtEl>
                                          <p:spTgt spid="35852"/>
                                        </p:tgtEl>
                                        <p:attrNameLst>
                                          <p:attrName>style.visibility</p:attrName>
                                        </p:attrNameLst>
                                      </p:cBhvr>
                                      <p:to>
                                        <p:strVal val="visible"/>
                                      </p:to>
                                    </p:set>
                                    <p:animEffect transition="in" filter="wipe(down)">
                                      <p:cBhvr>
                                        <p:cTn id="50" dur="500"/>
                                        <p:tgtEl>
                                          <p:spTgt spid="3585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4" fill="hold" nodeType="clickEffect">
                                  <p:stCondLst>
                                    <p:cond delay="0"/>
                                  </p:stCondLst>
                                  <p:childTnLst>
                                    <p:set>
                                      <p:cBhvr>
                                        <p:cTn id="54" dur="1" fill="hold">
                                          <p:stCondLst>
                                            <p:cond delay="0"/>
                                          </p:stCondLst>
                                        </p:cTn>
                                        <p:tgtEl>
                                          <p:spTgt spid="35848"/>
                                        </p:tgtEl>
                                        <p:attrNameLst>
                                          <p:attrName>style.visibility</p:attrName>
                                        </p:attrNameLst>
                                      </p:cBhvr>
                                      <p:to>
                                        <p:strVal val="visible"/>
                                      </p:to>
                                    </p:set>
                                    <p:animEffect transition="in" filter="wipe(down)">
                                      <p:cBhvr>
                                        <p:cTn id="55" dur="500"/>
                                        <p:tgtEl>
                                          <p:spTgt spid="35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utoUpdateAnimBg="0"/>
      <p:bldP spid="35850" grpId="0" autoUpdateAnimBg="0"/>
      <p:bldP spid="35851" grpId="0" autoUpdateAnimBg="0"/>
      <p:bldP spid="35852"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790700" y="0"/>
            <a:ext cx="8305800" cy="1390650"/>
          </a:xfrm>
        </p:spPr>
        <p:txBody>
          <a:bodyPr/>
          <a:lstStyle/>
          <a:p>
            <a:pPr algn="ctr"/>
            <a:r>
              <a:rPr lang="en-US" b="1" i="0"/>
              <a:t>PARENTS AND TEENAGERS</a:t>
            </a:r>
          </a:p>
        </p:txBody>
      </p:sp>
      <p:sp>
        <p:nvSpPr>
          <p:cNvPr id="140291" name="Rectangle 3"/>
          <p:cNvSpPr>
            <a:spLocks noGrp="1" noChangeArrowheads="1"/>
          </p:cNvSpPr>
          <p:nvPr>
            <p:ph type="body" idx="1"/>
          </p:nvPr>
        </p:nvSpPr>
        <p:spPr>
          <a:xfrm>
            <a:off x="1866900" y="1676400"/>
            <a:ext cx="8153400" cy="4876800"/>
          </a:xfrm>
        </p:spPr>
        <p:txBody>
          <a:bodyPr/>
          <a:lstStyle/>
          <a:p>
            <a:r>
              <a:rPr lang="en-US" i="0" dirty="0"/>
              <a:t>Diabetes is a family disease</a:t>
            </a:r>
          </a:p>
          <a:p>
            <a:r>
              <a:rPr lang="en-US" i="0" dirty="0"/>
              <a:t>Avoiding a blame/shame cycle</a:t>
            </a:r>
          </a:p>
          <a:p>
            <a:r>
              <a:rPr lang="en-US" i="0" dirty="0"/>
              <a:t>Balancing nagging with </a:t>
            </a:r>
            <a:r>
              <a:rPr lang="en-US" i="0" dirty="0" smtClean="0"/>
              <a:t>monitoring</a:t>
            </a:r>
          </a:p>
          <a:p>
            <a:r>
              <a:rPr lang="en-US" i="0" dirty="0" smtClean="0"/>
              <a:t>Matching self-care responsibility with level of skill</a:t>
            </a:r>
            <a:endParaRPr lang="en-US" i="0" dirty="0"/>
          </a:p>
          <a:p>
            <a:r>
              <a:rPr lang="en-US" i="0" dirty="0"/>
              <a:t>Promoting family discussions and family </a:t>
            </a:r>
            <a:r>
              <a:rPr lang="en-US" i="0" dirty="0" smtClean="0"/>
              <a:t>problem-solving</a:t>
            </a:r>
          </a:p>
          <a:p>
            <a:r>
              <a:rPr lang="en-US" i="0" dirty="0" smtClean="0"/>
              <a:t>Does your tone of voice change when talking about diabetes?</a:t>
            </a:r>
            <a:endParaRPr lang="en-US" i="0" dirty="0"/>
          </a:p>
          <a:p>
            <a:endParaRPr lang="en-US" i="0" dirty="0"/>
          </a:p>
          <a:p>
            <a:endParaRPr lang="en-US" sz="2800" i="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228600"/>
            <a:ext cx="8305799" cy="1162050"/>
          </a:xfrm>
        </p:spPr>
        <p:txBody>
          <a:bodyPr/>
          <a:lstStyle/>
          <a:p>
            <a:r>
              <a:rPr lang="en-US" b="1" i="0" dirty="0" smtClean="0">
                <a:effectLst/>
              </a:rPr>
              <a:t>Why Nagging Does Not Work</a:t>
            </a:r>
            <a:endParaRPr lang="en-US" b="1" i="0" dirty="0">
              <a:effectLst/>
            </a:endParaRPr>
          </a:p>
        </p:txBody>
      </p:sp>
      <p:pic>
        <p:nvPicPr>
          <p:cNvPr id="4" name="Content Placeholder 3" descr="Hagar Carto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 y="1524000"/>
            <a:ext cx="9829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77460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1790700" y="0"/>
            <a:ext cx="8305800" cy="1390650"/>
          </a:xfrm>
        </p:spPr>
        <p:txBody>
          <a:bodyPr/>
          <a:lstStyle/>
          <a:p>
            <a:pPr algn="ctr"/>
            <a:r>
              <a:rPr lang="en-US" b="1" i="0"/>
              <a:t>PARENTS AND TEENAGERS</a:t>
            </a:r>
          </a:p>
        </p:txBody>
      </p:sp>
      <p:sp>
        <p:nvSpPr>
          <p:cNvPr id="171011" name="Rectangle 3"/>
          <p:cNvSpPr>
            <a:spLocks noGrp="1" noChangeArrowheads="1"/>
          </p:cNvSpPr>
          <p:nvPr>
            <p:ph type="body" idx="1"/>
          </p:nvPr>
        </p:nvSpPr>
        <p:spPr>
          <a:xfrm>
            <a:off x="1562100" y="1828800"/>
            <a:ext cx="8458200" cy="4724400"/>
          </a:xfrm>
        </p:spPr>
        <p:txBody>
          <a:bodyPr/>
          <a:lstStyle/>
          <a:p>
            <a:pPr>
              <a:lnSpc>
                <a:spcPct val="90000"/>
              </a:lnSpc>
            </a:pPr>
            <a:r>
              <a:rPr lang="en-US" i="0" dirty="0"/>
              <a:t>Separating normal responsibilities from diabetes-specific responsibilities</a:t>
            </a:r>
          </a:p>
          <a:p>
            <a:pPr>
              <a:lnSpc>
                <a:spcPct val="90000"/>
              </a:lnSpc>
            </a:pPr>
            <a:r>
              <a:rPr lang="en-US" i="0" dirty="0"/>
              <a:t>Encouraging success in normal </a:t>
            </a:r>
            <a:r>
              <a:rPr lang="en-US" i="0" dirty="0" smtClean="0"/>
              <a:t>tasks</a:t>
            </a:r>
          </a:p>
          <a:p>
            <a:pPr>
              <a:lnSpc>
                <a:spcPct val="90000"/>
              </a:lnSpc>
            </a:pPr>
            <a:r>
              <a:rPr lang="en-US" i="0" dirty="0" smtClean="0"/>
              <a:t>Normalize burn out and plan for it</a:t>
            </a:r>
            <a:endParaRPr lang="en-US" i="0" dirty="0"/>
          </a:p>
          <a:p>
            <a:pPr>
              <a:lnSpc>
                <a:spcPct val="90000"/>
              </a:lnSpc>
            </a:pPr>
            <a:r>
              <a:rPr lang="en-US" i="0" dirty="0" smtClean="0"/>
              <a:t>Clarifying </a:t>
            </a:r>
            <a:r>
              <a:rPr lang="en-US" i="0" dirty="0"/>
              <a:t>who is responsible for:</a:t>
            </a:r>
          </a:p>
          <a:p>
            <a:pPr lvl="1">
              <a:lnSpc>
                <a:spcPct val="90000"/>
              </a:lnSpc>
            </a:pPr>
            <a:r>
              <a:rPr lang="en-US" i="0" dirty="0"/>
              <a:t>Monitoring </a:t>
            </a:r>
            <a:r>
              <a:rPr lang="en-US" i="0" dirty="0" smtClean="0"/>
              <a:t>supplies, Watching </a:t>
            </a:r>
            <a:r>
              <a:rPr lang="en-US" i="0" dirty="0"/>
              <a:t>the clock</a:t>
            </a:r>
          </a:p>
          <a:p>
            <a:pPr lvl="1">
              <a:lnSpc>
                <a:spcPct val="90000"/>
              </a:lnSpc>
            </a:pPr>
            <a:r>
              <a:rPr lang="en-US" i="0" dirty="0"/>
              <a:t>Carbohydrate </a:t>
            </a:r>
            <a:r>
              <a:rPr lang="en-US" i="0" dirty="0" smtClean="0"/>
              <a:t>counting, Insulin </a:t>
            </a:r>
            <a:r>
              <a:rPr lang="en-US" i="0" dirty="0"/>
              <a:t>administration</a:t>
            </a:r>
          </a:p>
          <a:p>
            <a:pPr lvl="1">
              <a:lnSpc>
                <a:spcPct val="90000"/>
              </a:lnSpc>
            </a:pPr>
            <a:r>
              <a:rPr lang="en-US" i="0" dirty="0"/>
              <a:t>Blood sugar </a:t>
            </a:r>
            <a:r>
              <a:rPr lang="en-US" i="0" dirty="0" smtClean="0"/>
              <a:t>checking, other tasks</a:t>
            </a:r>
            <a:endParaRPr lang="en-US" i="0" dirty="0"/>
          </a:p>
          <a:p>
            <a:pPr>
              <a:lnSpc>
                <a:spcPct val="90000"/>
              </a:lnSpc>
            </a:pPr>
            <a:endParaRPr lang="en-US" sz="2800" i="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752600" y="228600"/>
            <a:ext cx="8191500" cy="1162050"/>
          </a:xfrm>
        </p:spPr>
        <p:txBody>
          <a:bodyPr/>
          <a:lstStyle/>
          <a:p>
            <a:pPr algn="ctr"/>
            <a:r>
              <a:rPr lang="en-US" sz="4000" b="1" i="0"/>
              <a:t>DEVELOPMENTAL ISSUES FOR PRESCHOOLERS</a:t>
            </a:r>
            <a:endParaRPr lang="en-US" sz="4000"/>
          </a:p>
        </p:txBody>
      </p:sp>
      <p:sp>
        <p:nvSpPr>
          <p:cNvPr id="49155" name="Rectangle 3"/>
          <p:cNvSpPr>
            <a:spLocks noGrp="1" noChangeArrowheads="1"/>
          </p:cNvSpPr>
          <p:nvPr>
            <p:ph type="body" idx="1"/>
          </p:nvPr>
        </p:nvSpPr>
        <p:spPr>
          <a:xfrm>
            <a:off x="1809750" y="1981200"/>
            <a:ext cx="8077200" cy="4191000"/>
          </a:xfrm>
        </p:spPr>
        <p:txBody>
          <a:bodyPr/>
          <a:lstStyle/>
          <a:p>
            <a:r>
              <a:rPr lang="en-US" i="0" dirty="0" smtClean="0"/>
              <a:t>Learning </a:t>
            </a:r>
            <a:r>
              <a:rPr lang="en-US" i="0" dirty="0"/>
              <a:t>and Discovering </a:t>
            </a:r>
          </a:p>
          <a:p>
            <a:r>
              <a:rPr lang="en-US" i="0" dirty="0"/>
              <a:t>Magical Thinking and Creativity</a:t>
            </a:r>
          </a:p>
          <a:p>
            <a:r>
              <a:rPr lang="en-US" i="0" dirty="0"/>
              <a:t>Want to have Control over their world</a:t>
            </a:r>
          </a:p>
          <a:p>
            <a:r>
              <a:rPr lang="en-US" i="0" dirty="0"/>
              <a:t>“NO’S</a:t>
            </a:r>
            <a:r>
              <a:rPr lang="en-US" i="0" dirty="0" smtClean="0"/>
              <a:t>”</a:t>
            </a:r>
          </a:p>
          <a:p>
            <a:r>
              <a:rPr lang="en-US" i="0" dirty="0" smtClean="0"/>
              <a:t>Limited Self-Awareness</a:t>
            </a:r>
          </a:p>
          <a:p>
            <a:r>
              <a:rPr lang="en-US" i="0" dirty="0" smtClean="0"/>
              <a:t>Picky Eating, Unpredictable Behavior</a:t>
            </a:r>
          </a:p>
          <a:p>
            <a:endParaRPr lang="en-US" sz="4000" i="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zits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304800"/>
            <a:ext cx="10020300" cy="655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1638300" y="304800"/>
            <a:ext cx="9075738" cy="914400"/>
          </a:xfrm>
        </p:spPr>
        <p:txBody>
          <a:bodyPr/>
          <a:lstStyle/>
          <a:p>
            <a:pPr algn="ctr"/>
            <a:r>
              <a:rPr lang="en-US" sz="4800" b="1" i="0"/>
              <a:t>Interdependence is Key</a:t>
            </a:r>
          </a:p>
        </p:txBody>
      </p:sp>
      <p:sp>
        <p:nvSpPr>
          <p:cNvPr id="161795" name="Rectangle 3"/>
          <p:cNvSpPr>
            <a:spLocks noGrp="1" noChangeArrowheads="1"/>
          </p:cNvSpPr>
          <p:nvPr>
            <p:ph type="body" idx="1"/>
          </p:nvPr>
        </p:nvSpPr>
        <p:spPr>
          <a:xfrm>
            <a:off x="1714500" y="1981200"/>
            <a:ext cx="8305800" cy="3886200"/>
          </a:xfrm>
        </p:spPr>
        <p:txBody>
          <a:bodyPr/>
          <a:lstStyle/>
          <a:p>
            <a:pPr>
              <a:lnSpc>
                <a:spcPct val="90000"/>
              </a:lnSpc>
            </a:pPr>
            <a:r>
              <a:rPr lang="en-US" i="0" dirty="0"/>
              <a:t>No one is truly independent</a:t>
            </a:r>
            <a:r>
              <a:rPr lang="en-US" i="0" dirty="0" smtClean="0"/>
              <a:t>.</a:t>
            </a:r>
          </a:p>
          <a:p>
            <a:pPr>
              <a:lnSpc>
                <a:spcPct val="90000"/>
              </a:lnSpc>
            </a:pPr>
            <a:endParaRPr lang="en-US" sz="1000" i="0" dirty="0" smtClean="0"/>
          </a:p>
          <a:p>
            <a:pPr>
              <a:lnSpc>
                <a:spcPct val="90000"/>
              </a:lnSpc>
            </a:pPr>
            <a:r>
              <a:rPr lang="en-US" i="0" dirty="0" smtClean="0"/>
              <a:t>Isolation leads to poor psychosocial and medical </a:t>
            </a:r>
            <a:r>
              <a:rPr lang="en-US" i="0" dirty="0" smtClean="0"/>
              <a:t>outcomes</a:t>
            </a:r>
          </a:p>
          <a:p>
            <a:pPr>
              <a:lnSpc>
                <a:spcPct val="90000"/>
              </a:lnSpc>
            </a:pPr>
            <a:endParaRPr lang="en-US" sz="1000" i="0" dirty="0" smtClean="0"/>
          </a:p>
          <a:p>
            <a:pPr>
              <a:lnSpc>
                <a:spcPct val="90000"/>
              </a:lnSpc>
            </a:pPr>
            <a:r>
              <a:rPr lang="en-US" i="0" dirty="0" smtClean="0"/>
              <a:t>Support, Collaboration and Teamwork is the Magic Sauce</a:t>
            </a:r>
          </a:p>
          <a:p>
            <a:pPr>
              <a:lnSpc>
                <a:spcPct val="90000"/>
              </a:lnSpc>
            </a:pPr>
            <a:endParaRPr lang="en-US" sz="1000" i="0" dirty="0" smtClean="0"/>
          </a:p>
          <a:p>
            <a:pPr>
              <a:lnSpc>
                <a:spcPct val="90000"/>
              </a:lnSpc>
            </a:pPr>
            <a:r>
              <a:rPr lang="en-US" i="0" dirty="0" smtClean="0"/>
              <a:t>Minimize Judgment and Shame</a:t>
            </a:r>
            <a:endParaRPr lang="en-US" i="0" dirty="0"/>
          </a:p>
          <a:p>
            <a:pPr marL="0" indent="0">
              <a:lnSpc>
                <a:spcPct val="90000"/>
              </a:lnSpc>
              <a:buNone/>
            </a:pPr>
            <a:endParaRPr lang="en-US" sz="3200" i="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1638300" y="304800"/>
            <a:ext cx="9075738" cy="914400"/>
          </a:xfrm>
        </p:spPr>
        <p:txBody>
          <a:bodyPr/>
          <a:lstStyle/>
          <a:p>
            <a:pPr algn="ctr"/>
            <a:r>
              <a:rPr lang="en-US" sz="4800" b="1" i="0"/>
              <a:t>Interdependence is Key</a:t>
            </a:r>
          </a:p>
        </p:txBody>
      </p:sp>
      <p:sp>
        <p:nvSpPr>
          <p:cNvPr id="161795" name="Rectangle 3"/>
          <p:cNvSpPr>
            <a:spLocks noGrp="1" noChangeArrowheads="1"/>
          </p:cNvSpPr>
          <p:nvPr>
            <p:ph type="body" idx="1"/>
          </p:nvPr>
        </p:nvSpPr>
        <p:spPr>
          <a:xfrm>
            <a:off x="1714500" y="2057400"/>
            <a:ext cx="8305800" cy="4191000"/>
          </a:xfrm>
        </p:spPr>
        <p:txBody>
          <a:bodyPr/>
          <a:lstStyle/>
          <a:p>
            <a:pPr>
              <a:lnSpc>
                <a:spcPct val="90000"/>
              </a:lnSpc>
            </a:pPr>
            <a:r>
              <a:rPr lang="en-US" i="0" dirty="0" smtClean="0"/>
              <a:t>The </a:t>
            </a:r>
            <a:r>
              <a:rPr lang="en-US" i="0" dirty="0"/>
              <a:t>hallmark of being an adult is knowing when you need help, and asking for it</a:t>
            </a:r>
            <a:r>
              <a:rPr lang="en-US" i="0" dirty="0" smtClean="0"/>
              <a:t>.</a:t>
            </a:r>
          </a:p>
          <a:p>
            <a:pPr>
              <a:lnSpc>
                <a:spcPct val="90000"/>
              </a:lnSpc>
            </a:pPr>
            <a:endParaRPr lang="en-US" i="0" dirty="0"/>
          </a:p>
          <a:p>
            <a:pPr>
              <a:lnSpc>
                <a:spcPct val="90000"/>
              </a:lnSpc>
            </a:pPr>
            <a:r>
              <a:rPr lang="en-US" i="0" dirty="0"/>
              <a:t>Normalize feelings of “burn-out” and plan for them. This is not a failure.</a:t>
            </a:r>
          </a:p>
          <a:p>
            <a:pPr lvl="1">
              <a:lnSpc>
                <a:spcPct val="90000"/>
              </a:lnSpc>
            </a:pPr>
            <a:r>
              <a:rPr lang="en-US" sz="3200" i="0" dirty="0"/>
              <a:t>Schedule times when responsibility is turned back to parents and then back to teen.</a:t>
            </a:r>
          </a:p>
        </p:txBody>
      </p:sp>
    </p:spTree>
    <p:extLst>
      <p:ext uri="{BB962C8B-B14F-4D97-AF65-F5344CB8AC3E}">
        <p14:creationId xmlns:p14="http://schemas.microsoft.com/office/powerpoint/2010/main" val="10676026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714500" y="457200"/>
            <a:ext cx="8077200" cy="838200"/>
          </a:xfrm>
          <a:noFill/>
          <a:ln/>
        </p:spPr>
        <p:txBody>
          <a:bodyPr/>
          <a:lstStyle/>
          <a:p>
            <a:pPr algn="ctr"/>
            <a:r>
              <a:rPr lang="en-US" sz="4000" b="1" i="0"/>
              <a:t>SURVIVAL ADVICE</a:t>
            </a:r>
          </a:p>
        </p:txBody>
      </p:sp>
      <p:sp>
        <p:nvSpPr>
          <p:cNvPr id="176131" name="Rectangle 3"/>
          <p:cNvSpPr>
            <a:spLocks noGrp="1" noChangeArrowheads="1"/>
          </p:cNvSpPr>
          <p:nvPr>
            <p:ph type="body" idx="1"/>
          </p:nvPr>
        </p:nvSpPr>
        <p:spPr>
          <a:xfrm>
            <a:off x="1562100" y="1752600"/>
            <a:ext cx="8458200" cy="4800600"/>
          </a:xfrm>
          <a:noFill/>
          <a:ln/>
        </p:spPr>
        <p:txBody>
          <a:bodyPr/>
          <a:lstStyle/>
          <a:p>
            <a:pPr>
              <a:lnSpc>
                <a:spcPct val="90000"/>
              </a:lnSpc>
            </a:pPr>
            <a:r>
              <a:rPr lang="en-US" sz="4000" i="0"/>
              <a:t>Sharing Responsibility</a:t>
            </a:r>
          </a:p>
          <a:p>
            <a:pPr lvl="1">
              <a:lnSpc>
                <a:spcPct val="90000"/>
              </a:lnSpc>
            </a:pPr>
            <a:r>
              <a:rPr lang="en-US" sz="3600" i="0"/>
              <a:t>Avoid Excessive Self-Care Autonomy</a:t>
            </a:r>
          </a:p>
          <a:p>
            <a:pPr lvl="1">
              <a:lnSpc>
                <a:spcPct val="90000"/>
              </a:lnSpc>
            </a:pPr>
            <a:r>
              <a:rPr lang="en-US" sz="3600" i="0"/>
              <a:t>Facilitate Interdependence</a:t>
            </a:r>
          </a:p>
          <a:p>
            <a:pPr lvl="1">
              <a:lnSpc>
                <a:spcPct val="90000"/>
              </a:lnSpc>
            </a:pPr>
            <a:r>
              <a:rPr lang="en-US" sz="3600" i="0"/>
              <a:t>Separate Knowledge from Judgment and Maturity</a:t>
            </a:r>
          </a:p>
          <a:p>
            <a:pPr lvl="1">
              <a:lnSpc>
                <a:spcPct val="90000"/>
              </a:lnSpc>
            </a:pPr>
            <a:r>
              <a:rPr lang="en-US" sz="3600" i="0"/>
              <a:t>Avoid Vicious Cycle of Miscarried Helping</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304799"/>
            <a:ext cx="8382000" cy="869789"/>
          </a:xfrm>
        </p:spPr>
        <p:txBody>
          <a:bodyPr/>
          <a:lstStyle/>
          <a:p>
            <a:r>
              <a:rPr lang="en-US" sz="3200" b="1" i="0" dirty="0" smtClean="0"/>
              <a:t>CONSIDER, DISCUSS, PROBLEM-SOLVE</a:t>
            </a:r>
            <a:endParaRPr lang="en-US" sz="3200" b="1" i="0" dirty="0"/>
          </a:p>
        </p:txBody>
      </p:sp>
      <p:sp>
        <p:nvSpPr>
          <p:cNvPr id="3" name="Content Placeholder 2"/>
          <p:cNvSpPr>
            <a:spLocks noGrp="1"/>
          </p:cNvSpPr>
          <p:nvPr>
            <p:ph idx="1"/>
          </p:nvPr>
        </p:nvSpPr>
        <p:spPr>
          <a:xfrm>
            <a:off x="1638300" y="1600200"/>
            <a:ext cx="8382000" cy="5029200"/>
          </a:xfrm>
        </p:spPr>
        <p:txBody>
          <a:bodyPr/>
          <a:lstStyle/>
          <a:p>
            <a:r>
              <a:rPr lang="en-US" i="0" dirty="0"/>
              <a:t>How do you communicate as a family?</a:t>
            </a:r>
          </a:p>
          <a:p>
            <a:r>
              <a:rPr lang="en-US" i="0" dirty="0"/>
              <a:t>How do you problem-solve as a family?</a:t>
            </a:r>
          </a:p>
          <a:p>
            <a:r>
              <a:rPr lang="en-US" i="0" dirty="0"/>
              <a:t>How do you resolve disagreements as a family?</a:t>
            </a:r>
          </a:p>
          <a:p>
            <a:r>
              <a:rPr lang="en-US" i="0" dirty="0"/>
              <a:t>How do these things change as your child grows and develops?</a:t>
            </a:r>
          </a:p>
          <a:p>
            <a:r>
              <a:rPr lang="en-US" i="0" dirty="0"/>
              <a:t>How do you balance their development and push for independence with supervision and supportive monitoring? </a:t>
            </a:r>
          </a:p>
          <a:p>
            <a:endParaRPr lang="en-US" dirty="0"/>
          </a:p>
        </p:txBody>
      </p:sp>
    </p:spTree>
    <p:extLst>
      <p:ext uri="{BB962C8B-B14F-4D97-AF65-F5344CB8AC3E}">
        <p14:creationId xmlns:p14="http://schemas.microsoft.com/office/powerpoint/2010/main" val="518203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871" y="381001"/>
            <a:ext cx="6384281" cy="838199"/>
          </a:xfrm>
        </p:spPr>
        <p:txBody>
          <a:bodyPr/>
          <a:lstStyle/>
          <a:p>
            <a:pPr algn="ctr"/>
            <a:r>
              <a:rPr lang="en-US" b="1" i="0" dirty="0" smtClean="0"/>
              <a:t>LEARN </a:t>
            </a:r>
            <a:r>
              <a:rPr lang="en-US" b="1" i="0" dirty="0" smtClean="0"/>
              <a:t>To </a:t>
            </a:r>
            <a:r>
              <a:rPr lang="en-US" b="1" i="0" dirty="0" smtClean="0"/>
              <a:t>LISTEN</a:t>
            </a:r>
            <a:endParaRPr lang="en-US" b="1" i="0" dirty="0"/>
          </a:p>
        </p:txBody>
      </p:sp>
      <p:sp>
        <p:nvSpPr>
          <p:cNvPr id="3" name="Content Placeholder 2"/>
          <p:cNvSpPr>
            <a:spLocks noGrp="1"/>
          </p:cNvSpPr>
          <p:nvPr>
            <p:ph idx="1"/>
          </p:nvPr>
        </p:nvSpPr>
        <p:spPr>
          <a:xfrm>
            <a:off x="1562100" y="1576278"/>
            <a:ext cx="8347396" cy="5053122"/>
          </a:xfrm>
        </p:spPr>
        <p:txBody>
          <a:bodyPr>
            <a:normAutofit fontScale="77500" lnSpcReduction="20000"/>
          </a:bodyPr>
          <a:lstStyle/>
          <a:p>
            <a:r>
              <a:rPr lang="en-US" b="1" dirty="0" smtClean="0"/>
              <a:t>Limit </a:t>
            </a:r>
            <a:r>
              <a:rPr lang="en-US" b="1" dirty="0"/>
              <a:t>distractions.</a:t>
            </a:r>
            <a:r>
              <a:rPr lang="en-US" dirty="0"/>
              <a:t> Silence technology </a:t>
            </a:r>
            <a:endParaRPr lang="en-US" dirty="0" smtClean="0"/>
          </a:p>
          <a:p>
            <a:r>
              <a:rPr lang="en-US" b="1" dirty="0" smtClean="0"/>
              <a:t>Pay </a:t>
            </a:r>
            <a:r>
              <a:rPr lang="en-US" b="1" dirty="0"/>
              <a:t>attention to what is being said, </a:t>
            </a:r>
            <a:r>
              <a:rPr lang="en-US" b="1" u="sng" dirty="0"/>
              <a:t>not</a:t>
            </a:r>
            <a:r>
              <a:rPr lang="en-US" b="1" dirty="0"/>
              <a:t> what you want to say.</a:t>
            </a:r>
            <a:r>
              <a:rPr lang="en-US" dirty="0"/>
              <a:t> </a:t>
            </a:r>
            <a:r>
              <a:rPr lang="en-US" dirty="0" smtClean="0"/>
              <a:t>Repeat </a:t>
            </a:r>
            <a:r>
              <a:rPr lang="en-US" dirty="0"/>
              <a:t>the last sentence the other person says. This keeps your attention on each statement.</a:t>
            </a:r>
          </a:p>
          <a:p>
            <a:r>
              <a:rPr lang="en-US" b="1" dirty="0" smtClean="0"/>
              <a:t>Be </a:t>
            </a:r>
            <a:r>
              <a:rPr lang="en-US" b="1" dirty="0"/>
              <a:t>OK with silence.</a:t>
            </a:r>
            <a:r>
              <a:rPr lang="en-US" dirty="0"/>
              <a:t> You don’t have to always reply or have a comment. </a:t>
            </a:r>
            <a:endParaRPr lang="en-US" dirty="0" smtClean="0"/>
          </a:p>
          <a:p>
            <a:r>
              <a:rPr lang="en-US" b="1" dirty="0" smtClean="0"/>
              <a:t>Encourage </a:t>
            </a:r>
            <a:r>
              <a:rPr lang="en-US" b="1" dirty="0" smtClean="0"/>
              <a:t>your </a:t>
            </a:r>
            <a:r>
              <a:rPr lang="en-US" b="1" dirty="0" smtClean="0"/>
              <a:t>child </a:t>
            </a:r>
            <a:r>
              <a:rPr lang="en-US" b="1" dirty="0" smtClean="0"/>
              <a:t>to </a:t>
            </a:r>
            <a:r>
              <a:rPr lang="en-US" b="1" dirty="0" smtClean="0"/>
              <a:t>offer </a:t>
            </a:r>
            <a:r>
              <a:rPr lang="en-US" b="1" dirty="0"/>
              <a:t>ideas and solutions before you give yours.</a:t>
            </a:r>
            <a:r>
              <a:rPr lang="en-US" dirty="0"/>
              <a:t> </a:t>
            </a:r>
            <a:r>
              <a:rPr lang="en-US" dirty="0" smtClean="0"/>
              <a:t>Listen 80 </a:t>
            </a:r>
            <a:r>
              <a:rPr lang="en-US" dirty="0"/>
              <a:t>percent of the </a:t>
            </a:r>
            <a:r>
              <a:rPr lang="en-US" dirty="0" smtClean="0"/>
              <a:t>time, talk 20 percent.</a:t>
            </a:r>
            <a:endParaRPr lang="en-US" dirty="0"/>
          </a:p>
          <a:p>
            <a:r>
              <a:rPr lang="en-US" b="1" dirty="0" smtClean="0"/>
              <a:t>Restate </a:t>
            </a:r>
            <a:r>
              <a:rPr lang="en-US" b="1" dirty="0"/>
              <a:t>the key points you heard and ask whether they are accurate.</a:t>
            </a:r>
            <a:r>
              <a:rPr lang="en-US" dirty="0"/>
              <a:t> “Let me see whether I heard you correctly…” is an easy way to clarify any confusion</a:t>
            </a:r>
            <a:r>
              <a:rPr lang="en-US" dirty="0" smtClean="0"/>
              <a:t>.</a:t>
            </a:r>
          </a:p>
          <a:p>
            <a:endParaRPr lang="en-US" sz="1100" dirty="0"/>
          </a:p>
          <a:p>
            <a:r>
              <a:rPr lang="en-US" dirty="0"/>
              <a:t>Being a strong, attentive listener will help you be a </a:t>
            </a:r>
            <a:r>
              <a:rPr lang="en-US" dirty="0" smtClean="0"/>
              <a:t>better parent. </a:t>
            </a:r>
            <a:endParaRPr lang="en-US" dirty="0"/>
          </a:p>
          <a:p>
            <a:pPr marL="0" indent="0">
              <a:buNone/>
            </a:pPr>
            <a:endParaRPr lang="en-US" sz="1013" dirty="0"/>
          </a:p>
        </p:txBody>
      </p:sp>
    </p:spTree>
    <p:extLst>
      <p:ext uri="{BB962C8B-B14F-4D97-AF65-F5344CB8AC3E}">
        <p14:creationId xmlns:p14="http://schemas.microsoft.com/office/powerpoint/2010/main" val="4142414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00" y="228600"/>
            <a:ext cx="6316662" cy="1162050"/>
          </a:xfrm>
        </p:spPr>
        <p:txBody>
          <a:bodyPr/>
          <a:lstStyle/>
          <a:p>
            <a:r>
              <a:rPr lang="en-US" dirty="0" smtClean="0"/>
              <a:t>FINDING THE POSITIVE</a:t>
            </a:r>
            <a:endParaRPr lang="en-US" dirty="0"/>
          </a:p>
        </p:txBody>
      </p:sp>
      <p:sp>
        <p:nvSpPr>
          <p:cNvPr id="3" name="Content Placeholder 2"/>
          <p:cNvSpPr>
            <a:spLocks noGrp="1"/>
          </p:cNvSpPr>
          <p:nvPr>
            <p:ph idx="1"/>
          </p:nvPr>
        </p:nvSpPr>
        <p:spPr>
          <a:xfrm>
            <a:off x="1562100" y="1828800"/>
            <a:ext cx="6781800" cy="4800600"/>
          </a:xfrm>
        </p:spPr>
        <p:txBody>
          <a:bodyPr>
            <a:normAutofit fontScale="92500"/>
          </a:bodyPr>
          <a:lstStyle/>
          <a:p>
            <a:r>
              <a:rPr lang="en-US" sz="2800" i="0" dirty="0" smtClean="0"/>
              <a:t>Family </a:t>
            </a:r>
            <a:r>
              <a:rPr lang="en-US" sz="2800" b="1" i="0" dirty="0" smtClean="0">
                <a:solidFill>
                  <a:schemeClr val="tx1"/>
                </a:solidFill>
              </a:rPr>
              <a:t>teamwork</a:t>
            </a:r>
            <a:r>
              <a:rPr lang="en-US" sz="2800" b="1" i="0" dirty="0" smtClean="0">
                <a:solidFill>
                  <a:schemeClr val="accent2"/>
                </a:solidFill>
              </a:rPr>
              <a:t> </a:t>
            </a:r>
          </a:p>
          <a:p>
            <a:r>
              <a:rPr lang="en-US" sz="2800" b="1" i="0" dirty="0" smtClean="0">
                <a:solidFill>
                  <a:schemeClr val="tx1"/>
                </a:solidFill>
              </a:rPr>
              <a:t>Healthy</a:t>
            </a:r>
            <a:r>
              <a:rPr lang="en-US" sz="2800" b="1" i="0" dirty="0" smtClean="0">
                <a:solidFill>
                  <a:schemeClr val="accent2"/>
                </a:solidFill>
              </a:rPr>
              <a:t> </a:t>
            </a:r>
            <a:r>
              <a:rPr lang="en-US" sz="2800" b="1" i="0" dirty="0" smtClean="0">
                <a:solidFill>
                  <a:schemeClr val="accent4"/>
                </a:solidFill>
              </a:rPr>
              <a:t>behaviors </a:t>
            </a:r>
            <a:r>
              <a:rPr lang="en-US" sz="2800" b="1" i="0" dirty="0" smtClean="0"/>
              <a:t>for the</a:t>
            </a:r>
            <a:r>
              <a:rPr lang="en-US" sz="2800" i="0" dirty="0" smtClean="0"/>
              <a:t> </a:t>
            </a:r>
            <a:r>
              <a:rPr lang="en-US" sz="2800" i="0" dirty="0"/>
              <a:t>whole </a:t>
            </a:r>
            <a:r>
              <a:rPr lang="en-US" sz="2800" i="0" dirty="0" smtClean="0"/>
              <a:t>family</a:t>
            </a:r>
          </a:p>
          <a:p>
            <a:r>
              <a:rPr lang="en-US" sz="2800" i="0" dirty="0" smtClean="0"/>
              <a:t>Family </a:t>
            </a:r>
            <a:r>
              <a:rPr lang="en-US" sz="2800" b="1" i="0" dirty="0" smtClean="0">
                <a:solidFill>
                  <a:schemeClr val="tx1"/>
                </a:solidFill>
              </a:rPr>
              <a:t>routines</a:t>
            </a:r>
            <a:r>
              <a:rPr lang="en-US" sz="2800" i="0" dirty="0" smtClean="0">
                <a:solidFill>
                  <a:schemeClr val="accent3"/>
                </a:solidFill>
              </a:rPr>
              <a:t> </a:t>
            </a:r>
            <a:r>
              <a:rPr lang="en-US" sz="2800" i="0" dirty="0"/>
              <a:t>and </a:t>
            </a:r>
            <a:r>
              <a:rPr lang="en-US" sz="2800" b="1" i="0" dirty="0" smtClean="0">
                <a:solidFill>
                  <a:schemeClr val="tx1"/>
                </a:solidFill>
              </a:rPr>
              <a:t>organization</a:t>
            </a:r>
          </a:p>
          <a:p>
            <a:r>
              <a:rPr lang="en-US" sz="2800" b="1" i="0" dirty="0" smtClean="0">
                <a:solidFill>
                  <a:schemeClr val="tx1"/>
                </a:solidFill>
              </a:rPr>
              <a:t>Diabetes Community Friendships and Support</a:t>
            </a:r>
            <a:endParaRPr lang="en-US" sz="2800" b="1" i="0" dirty="0">
              <a:solidFill>
                <a:schemeClr val="tx1"/>
              </a:solidFill>
            </a:endParaRPr>
          </a:p>
          <a:p>
            <a:endParaRPr lang="en-US" sz="2800" b="1" i="0" dirty="0">
              <a:solidFill>
                <a:schemeClr val="tx1"/>
              </a:solidFill>
            </a:endParaRPr>
          </a:p>
          <a:p>
            <a:r>
              <a:rPr lang="en-US" sz="2800" i="0" dirty="0" smtClean="0"/>
              <a:t>What </a:t>
            </a:r>
            <a:r>
              <a:rPr lang="en-US" sz="2800" i="0" dirty="0"/>
              <a:t>is going well with diabetes management in your family</a:t>
            </a:r>
            <a:r>
              <a:rPr lang="en-US" sz="2800" i="0" dirty="0" smtClean="0"/>
              <a:t>?</a:t>
            </a:r>
          </a:p>
          <a:p>
            <a:r>
              <a:rPr lang="en-US" sz="2800" i="0" dirty="0" smtClean="0"/>
              <a:t>What are some </a:t>
            </a:r>
            <a:r>
              <a:rPr lang="en-US" sz="2800" i="0" dirty="0"/>
              <a:t>of the positive experiences your family has had</a:t>
            </a:r>
            <a:r>
              <a:rPr lang="en-US" sz="2800" i="0" dirty="0"/>
              <a:t>?</a:t>
            </a:r>
            <a:endParaRPr lang="en-US" sz="2800" i="0" dirty="0"/>
          </a:p>
        </p:txBody>
      </p:sp>
      <p:pic>
        <p:nvPicPr>
          <p:cNvPr id="4" name="Content Placeholder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7700" y="1676400"/>
            <a:ext cx="1844646" cy="2766969"/>
          </a:xfrm>
          <a:prstGeom prst="rect">
            <a:avLst/>
          </a:prstGeom>
        </p:spPr>
      </p:pic>
    </p:spTree>
    <p:extLst>
      <p:ext uri="{BB962C8B-B14F-4D97-AF65-F5344CB8AC3E}">
        <p14:creationId xmlns:p14="http://schemas.microsoft.com/office/powerpoint/2010/main" val="305388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204403"/>
            <a:ext cx="8534400" cy="862397"/>
          </a:xfrm>
        </p:spPr>
        <p:txBody>
          <a:bodyPr/>
          <a:lstStyle/>
          <a:p>
            <a:r>
              <a:rPr lang="en-US" sz="3600" i="0" dirty="0" smtClean="0"/>
              <a:t>ENCOURAGING POSITIVE BEHAVIORS</a:t>
            </a:r>
            <a:endParaRPr lang="en-US" sz="3600" i="0" dirty="0"/>
          </a:p>
        </p:txBody>
      </p:sp>
      <p:sp>
        <p:nvSpPr>
          <p:cNvPr id="4" name="Content Placeholder 2"/>
          <p:cNvSpPr>
            <a:spLocks noGrp="1"/>
          </p:cNvSpPr>
          <p:nvPr>
            <p:ph sz="half" idx="1"/>
          </p:nvPr>
        </p:nvSpPr>
        <p:spPr>
          <a:xfrm>
            <a:off x="952500" y="4495800"/>
            <a:ext cx="5392159" cy="1881111"/>
          </a:xfrm>
          <a:prstGeom prst="round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anchor="t">
            <a:normAutofit fontScale="55000" lnSpcReduction="20000"/>
          </a:bodyPr>
          <a:lstStyle/>
          <a:p>
            <a:pPr marL="0" indent="0">
              <a:spcAft>
                <a:spcPts val="506"/>
              </a:spcAft>
              <a:buNone/>
            </a:pPr>
            <a:r>
              <a:rPr lang="en-US" sz="2025" b="1" dirty="0">
                <a:solidFill>
                  <a:schemeClr val="accent3">
                    <a:lumMod val="75000"/>
                  </a:schemeClr>
                </a:solidFill>
              </a:rPr>
              <a:t>Reinforce </a:t>
            </a:r>
            <a:r>
              <a:rPr lang="en-US" sz="2025" b="1" u="sng" dirty="0">
                <a:solidFill>
                  <a:schemeClr val="accent3">
                    <a:lumMod val="75000"/>
                  </a:schemeClr>
                </a:solidFill>
              </a:rPr>
              <a:t>behaviors</a:t>
            </a:r>
            <a:r>
              <a:rPr lang="en-US" sz="2025" b="1" dirty="0">
                <a:solidFill>
                  <a:schemeClr val="accent3">
                    <a:lumMod val="75000"/>
                  </a:schemeClr>
                </a:solidFill>
              </a:rPr>
              <a:t>, not numbers</a:t>
            </a:r>
          </a:p>
          <a:p>
            <a:pPr>
              <a:buClr>
                <a:schemeClr val="accent3"/>
              </a:buClr>
            </a:pPr>
            <a:r>
              <a:rPr lang="en-US" i="0" dirty="0" smtClean="0"/>
              <a:t>Focus on management behaviors </a:t>
            </a:r>
          </a:p>
          <a:p>
            <a:pPr>
              <a:buClr>
                <a:schemeClr val="accent3"/>
              </a:buClr>
            </a:pPr>
            <a:r>
              <a:rPr lang="en-US" i="0" dirty="0" smtClean="0"/>
              <a:t>BG &amp; A1c are data, </a:t>
            </a:r>
            <a:r>
              <a:rPr lang="en-US" i="0" u="sng" dirty="0" smtClean="0"/>
              <a:t>not</a:t>
            </a:r>
            <a:r>
              <a:rPr lang="en-US" i="0" dirty="0" smtClean="0"/>
              <a:t> good or bad or like grades</a:t>
            </a:r>
          </a:p>
          <a:p>
            <a:pPr>
              <a:buClr>
                <a:schemeClr val="accent3"/>
              </a:buClr>
            </a:pPr>
            <a:r>
              <a:rPr lang="en-US" i="0" dirty="0" smtClean="0"/>
              <a:t>Praise the behaviors you want to see more of</a:t>
            </a:r>
          </a:p>
          <a:p>
            <a:endParaRPr lang="en-US" sz="1013" dirty="0"/>
          </a:p>
        </p:txBody>
      </p:sp>
      <p:sp>
        <p:nvSpPr>
          <p:cNvPr id="5" name="Content Placeholder 6"/>
          <p:cNvSpPr txBox="1">
            <a:spLocks/>
          </p:cNvSpPr>
          <p:nvPr/>
        </p:nvSpPr>
        <p:spPr>
          <a:xfrm>
            <a:off x="4875921" y="1818439"/>
            <a:ext cx="5259644" cy="1549560"/>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anchor="t">
            <a:normAutofit fontScale="85000"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dk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dk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dk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dk1"/>
                </a:solidFill>
                <a:latin typeface="+mn-lt"/>
                <a:ea typeface="+mn-ea"/>
                <a:cs typeface="+mn-cs"/>
              </a:defRPr>
            </a:lvl9pPr>
          </a:lstStyle>
          <a:p>
            <a:pPr marL="0" indent="0">
              <a:spcAft>
                <a:spcPts val="506"/>
              </a:spcAft>
              <a:buNone/>
            </a:pPr>
            <a:r>
              <a:rPr lang="en-US" sz="2025" u="sng" dirty="0">
                <a:solidFill>
                  <a:schemeClr val="accent5"/>
                </a:solidFill>
              </a:rPr>
              <a:t>Listening</a:t>
            </a:r>
            <a:r>
              <a:rPr lang="en-US" sz="2025" dirty="0">
                <a:solidFill>
                  <a:schemeClr val="accent5"/>
                </a:solidFill>
              </a:rPr>
              <a:t> works better than nagging</a:t>
            </a:r>
          </a:p>
          <a:p>
            <a:pPr>
              <a:buClr>
                <a:schemeClr val="accent5"/>
              </a:buClr>
            </a:pPr>
            <a:r>
              <a:rPr lang="en-US" sz="1856" dirty="0"/>
              <a:t>Find a communication system that works for your family</a:t>
            </a:r>
          </a:p>
          <a:p>
            <a:pPr>
              <a:buClr>
                <a:schemeClr val="accent5"/>
              </a:buClr>
            </a:pPr>
            <a:r>
              <a:rPr lang="en-US" sz="1856" dirty="0"/>
              <a:t>Ask about something other than diabetes first</a:t>
            </a:r>
          </a:p>
        </p:txBody>
      </p:sp>
      <p:sp>
        <p:nvSpPr>
          <p:cNvPr id="6" name="Content Placeholder 2"/>
          <p:cNvSpPr txBox="1">
            <a:spLocks/>
          </p:cNvSpPr>
          <p:nvPr/>
        </p:nvSpPr>
        <p:spPr>
          <a:xfrm>
            <a:off x="969727" y="2057400"/>
            <a:ext cx="3641709" cy="2039022"/>
          </a:xfrm>
          <a:prstGeom prst="roundRect">
            <a:avLst/>
          </a:prstGeom>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vert="horz" lIns="77153" tIns="38576" rIns="77153" bIns="38576" rtlCol="0" anchor="t">
            <a:normAutofit fontScale="925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32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2025" u="sng" dirty="0">
                <a:solidFill>
                  <a:schemeClr val="accent2">
                    <a:lumMod val="75000"/>
                  </a:schemeClr>
                </a:solidFill>
              </a:rPr>
              <a:t>Praise</a:t>
            </a:r>
            <a:r>
              <a:rPr lang="en-US" sz="2025" dirty="0">
                <a:solidFill>
                  <a:schemeClr val="accent2">
                    <a:lumMod val="75000"/>
                  </a:schemeClr>
                </a:solidFill>
              </a:rPr>
              <a:t>, not punishment</a:t>
            </a:r>
          </a:p>
          <a:p>
            <a:r>
              <a:rPr lang="en-US" sz="1856" dirty="0"/>
              <a:t>Catch your child doing diabetes management well </a:t>
            </a:r>
          </a:p>
          <a:p>
            <a:r>
              <a:rPr lang="en-US" sz="1856" dirty="0"/>
              <a:t>Celebrate every diabetes success!</a:t>
            </a:r>
          </a:p>
        </p:txBody>
      </p:sp>
      <p:sp>
        <p:nvSpPr>
          <p:cNvPr id="7" name="Content Placeholder 6"/>
          <p:cNvSpPr txBox="1">
            <a:spLocks/>
          </p:cNvSpPr>
          <p:nvPr/>
        </p:nvSpPr>
        <p:spPr>
          <a:xfrm>
            <a:off x="6515100" y="3733800"/>
            <a:ext cx="3479818" cy="2329093"/>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vert="horz" lIns="77153" tIns="38576" rIns="77153" bIns="38576"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32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2025" u="sng" dirty="0">
                <a:solidFill>
                  <a:schemeClr val="accent1"/>
                </a:solidFill>
              </a:rPr>
              <a:t>Problem-solve</a:t>
            </a:r>
            <a:r>
              <a:rPr lang="en-US" sz="2025" dirty="0">
                <a:solidFill>
                  <a:schemeClr val="accent1"/>
                </a:solidFill>
              </a:rPr>
              <a:t> together</a:t>
            </a:r>
          </a:p>
          <a:p>
            <a:pPr>
              <a:buClr>
                <a:schemeClr val="accent1"/>
              </a:buClr>
              <a:buFont typeface="Wingdings" panose="05000000000000000000" pitchFamily="2" charset="2"/>
              <a:buChar char="§"/>
            </a:pPr>
            <a:r>
              <a:rPr lang="en-US" sz="1856" dirty="0"/>
              <a:t>Avoid commands, unsolicited advice</a:t>
            </a:r>
          </a:p>
          <a:p>
            <a:pPr>
              <a:buClr>
                <a:schemeClr val="accent1"/>
              </a:buClr>
              <a:buFont typeface="Wingdings" panose="05000000000000000000" pitchFamily="2" charset="2"/>
              <a:buChar char="§"/>
            </a:pPr>
            <a:r>
              <a:rPr lang="en-US" sz="1856" dirty="0"/>
              <a:t>Be open-minded about everyone’s ideas and input</a:t>
            </a:r>
          </a:p>
          <a:p>
            <a:endParaRPr lang="en-US" sz="1519" dirty="0"/>
          </a:p>
        </p:txBody>
      </p:sp>
    </p:spTree>
    <p:extLst>
      <p:ext uri="{BB962C8B-B14F-4D97-AF65-F5344CB8AC3E}">
        <p14:creationId xmlns:p14="http://schemas.microsoft.com/office/powerpoint/2010/main" val="1345810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1851" y="159612"/>
            <a:ext cx="6621463" cy="1162050"/>
          </a:xfrm>
        </p:spPr>
        <p:txBody>
          <a:bodyPr/>
          <a:lstStyle/>
          <a:p>
            <a:r>
              <a:rPr lang="en-US" b="1" i="0" dirty="0" smtClean="0"/>
              <a:t>Self-care is not Selfish</a:t>
            </a:r>
            <a:endParaRPr lang="en-US" b="1" i="0" dirty="0"/>
          </a:p>
        </p:txBody>
      </p:sp>
      <p:sp>
        <p:nvSpPr>
          <p:cNvPr id="3" name="Content Placeholder 2"/>
          <p:cNvSpPr>
            <a:spLocks noGrp="1"/>
          </p:cNvSpPr>
          <p:nvPr>
            <p:ph idx="1"/>
          </p:nvPr>
        </p:nvSpPr>
        <p:spPr>
          <a:xfrm>
            <a:off x="952500" y="1828800"/>
            <a:ext cx="9106898" cy="4781023"/>
          </a:xfrm>
        </p:spPr>
        <p:txBody>
          <a:bodyPr>
            <a:normAutofit/>
          </a:bodyPr>
          <a:lstStyle/>
          <a:p>
            <a:r>
              <a:rPr lang="en-US" sz="2800" i="0" dirty="0"/>
              <a:t>Ask for help with something </a:t>
            </a:r>
            <a:r>
              <a:rPr lang="en-US" sz="2800" b="1" i="0" dirty="0">
                <a:solidFill>
                  <a:schemeClr val="accent4"/>
                </a:solidFill>
              </a:rPr>
              <a:t>specific</a:t>
            </a:r>
          </a:p>
          <a:p>
            <a:pPr lvl="1"/>
            <a:r>
              <a:rPr lang="en-US" i="0" dirty="0"/>
              <a:t>Who can you ask for a hand?</a:t>
            </a:r>
          </a:p>
          <a:p>
            <a:pPr lvl="1"/>
            <a:r>
              <a:rPr lang="en-US" i="0" dirty="0"/>
              <a:t>What is one thing they can do to </a:t>
            </a:r>
            <a:r>
              <a:rPr lang="en-US" i="0" dirty="0" smtClean="0"/>
              <a:t>help?</a:t>
            </a:r>
            <a:endParaRPr lang="en-US" i="0" dirty="0"/>
          </a:p>
          <a:p>
            <a:pPr lvl="1"/>
            <a:endParaRPr lang="en-US" dirty="0" smtClean="0"/>
          </a:p>
          <a:p>
            <a:r>
              <a:rPr lang="en-US" sz="2800" dirty="0" smtClean="0"/>
              <a:t>Set </a:t>
            </a:r>
            <a:r>
              <a:rPr lang="en-US" sz="2800" i="0" dirty="0"/>
              <a:t>time aside for </a:t>
            </a:r>
            <a:r>
              <a:rPr lang="en-US" sz="2800" b="1" i="0" dirty="0">
                <a:solidFill>
                  <a:schemeClr val="accent4"/>
                </a:solidFill>
              </a:rPr>
              <a:t>your own needs</a:t>
            </a:r>
            <a:r>
              <a:rPr lang="en-US" sz="2800" b="1" i="0" dirty="0">
                <a:solidFill>
                  <a:schemeClr val="accent6"/>
                </a:solidFill>
              </a:rPr>
              <a:t> </a:t>
            </a:r>
            <a:r>
              <a:rPr lang="en-US" sz="2800" i="0" dirty="0"/>
              <a:t>so that you are refreshed to take care of your family </a:t>
            </a:r>
          </a:p>
          <a:p>
            <a:pPr lvl="1"/>
            <a:r>
              <a:rPr lang="en-US" i="0" dirty="0"/>
              <a:t>What energizes</a:t>
            </a:r>
            <a:r>
              <a:rPr lang="en-US" i="0" dirty="0">
                <a:solidFill>
                  <a:schemeClr val="accent2"/>
                </a:solidFill>
              </a:rPr>
              <a:t> </a:t>
            </a:r>
            <a:r>
              <a:rPr lang="en-US" i="0" dirty="0"/>
              <a:t>you? What relaxes you?</a:t>
            </a:r>
          </a:p>
          <a:p>
            <a:pPr lvl="1"/>
            <a:r>
              <a:rPr lang="en-US" i="0" dirty="0"/>
              <a:t>When can you fit</a:t>
            </a:r>
            <a:r>
              <a:rPr lang="en-US" i="0" dirty="0">
                <a:solidFill>
                  <a:schemeClr val="accent2"/>
                </a:solidFill>
              </a:rPr>
              <a:t> </a:t>
            </a:r>
            <a:r>
              <a:rPr lang="en-US" i="0" dirty="0"/>
              <a:t>it into your schedule?</a:t>
            </a:r>
          </a:p>
          <a:p>
            <a:pPr lvl="1"/>
            <a:r>
              <a:rPr lang="en-US" i="0" dirty="0"/>
              <a:t>Who can help you </a:t>
            </a:r>
            <a:r>
              <a:rPr lang="en-US" i="0" dirty="0">
                <a:solidFill>
                  <a:schemeClr val="tx1"/>
                </a:solidFill>
              </a:rPr>
              <a:t>make a little time </a:t>
            </a:r>
            <a:r>
              <a:rPr lang="en-US" i="0" dirty="0"/>
              <a:t>for yourself? </a:t>
            </a:r>
          </a:p>
        </p:txBody>
      </p:sp>
      <p:pic>
        <p:nvPicPr>
          <p:cNvPr id="4" name="Picture 3"/>
          <p:cNvPicPr>
            <a:picLocks noChangeAspect="1"/>
          </p:cNvPicPr>
          <p:nvPr/>
        </p:nvPicPr>
        <p:blipFill>
          <a:blip r:embed="rId2"/>
          <a:stretch>
            <a:fillRect/>
          </a:stretch>
        </p:blipFill>
        <p:spPr>
          <a:xfrm>
            <a:off x="8039100" y="1650188"/>
            <a:ext cx="1888428" cy="1880592"/>
          </a:xfrm>
          <a:prstGeom prst="rect">
            <a:avLst/>
          </a:prstGeom>
        </p:spPr>
      </p:pic>
      <p:sp>
        <p:nvSpPr>
          <p:cNvPr id="5" name="TextBox 4"/>
          <p:cNvSpPr txBox="1">
            <a:spLocks noChangeArrowheads="1"/>
          </p:cNvSpPr>
          <p:nvPr/>
        </p:nvSpPr>
        <p:spPr bwMode="auto">
          <a:xfrm>
            <a:off x="7836085" y="2993094"/>
            <a:ext cx="1400832" cy="20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eaLnBrk="0" hangingPunct="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eaLnBrk="0" hangingPunct="0">
              <a:spcBef>
                <a:spcPts val="400"/>
              </a:spcBef>
              <a:buClr>
                <a:srgbClr val="9BBB59"/>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eaLnBrk="0" hangingPunct="0">
              <a:spcBef>
                <a:spcPts val="400"/>
              </a:spcBef>
              <a:buClr>
                <a:srgbClr val="8064A2"/>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defRPr>
            </a:lvl9pPr>
          </a:lstStyle>
          <a:p>
            <a:pPr algn="r" eaLnBrk="1" hangingPunct="1">
              <a:spcBef>
                <a:spcPct val="0"/>
              </a:spcBef>
              <a:buClrTx/>
              <a:buSzTx/>
              <a:buFontTx/>
              <a:buNone/>
            </a:pPr>
            <a:r>
              <a:rPr lang="en-US" altLang="en-US" sz="759" dirty="0">
                <a:solidFill>
                  <a:schemeClr val="tx2"/>
                </a:solidFill>
                <a:latin typeface="+mj-lt"/>
              </a:rPr>
              <a:t>MotivatingGiraffe.com</a:t>
            </a:r>
          </a:p>
        </p:txBody>
      </p:sp>
    </p:spTree>
    <p:extLst>
      <p:ext uri="{BB962C8B-B14F-4D97-AF65-F5344CB8AC3E}">
        <p14:creationId xmlns:p14="http://schemas.microsoft.com/office/powerpoint/2010/main" val="735048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1" y="121740"/>
            <a:ext cx="8572018" cy="1162050"/>
          </a:xfrm>
        </p:spPr>
        <p:txBody>
          <a:bodyPr/>
          <a:lstStyle/>
          <a:p>
            <a:r>
              <a:rPr lang="en-US" b="1" i="0" dirty="0" smtClean="0"/>
              <a:t>A little laughter goes a long way.</a:t>
            </a:r>
            <a:endParaRPr lang="en-US" b="1" i="0" dirty="0"/>
          </a:p>
        </p:txBody>
      </p:sp>
      <p:sp>
        <p:nvSpPr>
          <p:cNvPr id="3" name="Content Placeholder 2"/>
          <p:cNvSpPr>
            <a:spLocks noGrp="1"/>
          </p:cNvSpPr>
          <p:nvPr>
            <p:ph idx="1"/>
          </p:nvPr>
        </p:nvSpPr>
        <p:spPr>
          <a:xfrm>
            <a:off x="1714500" y="1752600"/>
            <a:ext cx="8381999" cy="4876800"/>
          </a:xfrm>
        </p:spPr>
        <p:txBody>
          <a:bodyPr/>
          <a:lstStyle/>
          <a:p>
            <a:pPr>
              <a:defRPr/>
            </a:pPr>
            <a:r>
              <a:rPr lang="en-US" i="0" dirty="0"/>
              <a:t>Diabetes is serious business. </a:t>
            </a:r>
            <a:endParaRPr lang="en-US" i="0" dirty="0" smtClean="0"/>
          </a:p>
          <a:p>
            <a:pPr>
              <a:defRPr/>
            </a:pPr>
            <a:r>
              <a:rPr lang="en-US" i="0" dirty="0" smtClean="0"/>
              <a:t>Also</a:t>
            </a:r>
            <a:r>
              <a:rPr lang="en-US" i="0" dirty="0"/>
              <a:t>, funny stuff happens. </a:t>
            </a:r>
          </a:p>
          <a:p>
            <a:pPr>
              <a:defRPr/>
            </a:pPr>
            <a:r>
              <a:rPr lang="en-US" i="0" dirty="0">
                <a:solidFill>
                  <a:schemeClr val="tx1"/>
                </a:solidFill>
              </a:rPr>
              <a:t>Finding humor </a:t>
            </a:r>
            <a:r>
              <a:rPr lang="en-US" i="0" dirty="0"/>
              <a:t>in stressful situations can be a </a:t>
            </a:r>
            <a:r>
              <a:rPr lang="en-US" i="0" dirty="0" smtClean="0"/>
              <a:t>useful (and fun) way </a:t>
            </a:r>
            <a:r>
              <a:rPr lang="en-US" i="0" dirty="0"/>
              <a:t>to get through it</a:t>
            </a:r>
            <a:r>
              <a:rPr lang="en-US" i="0" dirty="0" smtClean="0"/>
              <a:t>.</a:t>
            </a:r>
            <a:endParaRPr lang="en-US" i="0" dirty="0"/>
          </a:p>
          <a:p>
            <a:pPr>
              <a:defRPr/>
            </a:pPr>
            <a:r>
              <a:rPr lang="en-US" i="0" dirty="0"/>
              <a:t>Great model for your children for managing diabetes challenges</a:t>
            </a:r>
            <a:r>
              <a:rPr lang="en-US" dirty="0"/>
              <a:t>. </a:t>
            </a:r>
          </a:p>
          <a:p>
            <a:pPr marL="0" indent="0">
              <a:buNone/>
              <a:defRPr/>
            </a:pPr>
            <a:endParaRPr lang="en-US" dirty="0"/>
          </a:p>
          <a:p>
            <a:endParaRPr lang="en-US" dirty="0"/>
          </a:p>
        </p:txBody>
      </p:sp>
      <p:pic>
        <p:nvPicPr>
          <p:cNvPr id="4" name="Picture 14" descr="C:\Users\mehillia\AppData\Local\Microsoft\Windows\Temporary Internet Files\Content.IE5\SOLD971C\MC90044176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900" y="5003982"/>
            <a:ext cx="1851124" cy="1851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C:\Users\mehillia\AppData\Local\Microsoft\Windows\Temporary Internet Files\Content.IE5\WZUY5HIQ\MC90043573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00" y="5257800"/>
            <a:ext cx="1117104" cy="120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891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638300" y="228600"/>
            <a:ext cx="8229600" cy="1162050"/>
          </a:xfrm>
        </p:spPr>
        <p:txBody>
          <a:bodyPr/>
          <a:lstStyle/>
          <a:p>
            <a:pPr algn="ctr"/>
            <a:r>
              <a:rPr lang="en-US" sz="4000" b="1" i="0"/>
              <a:t>DEVELOPMENTAL ISSUES FOR PRESCHOOLERS</a:t>
            </a:r>
            <a:r>
              <a:rPr lang="en-US" sz="4000"/>
              <a:t> </a:t>
            </a:r>
          </a:p>
        </p:txBody>
      </p:sp>
      <p:sp>
        <p:nvSpPr>
          <p:cNvPr id="179203" name="Rectangle 3"/>
          <p:cNvSpPr>
            <a:spLocks noGrp="1" noChangeArrowheads="1"/>
          </p:cNvSpPr>
          <p:nvPr>
            <p:ph type="body" idx="1"/>
          </p:nvPr>
        </p:nvSpPr>
        <p:spPr>
          <a:xfrm>
            <a:off x="1562100" y="1828800"/>
            <a:ext cx="8534400" cy="4800600"/>
          </a:xfrm>
        </p:spPr>
        <p:txBody>
          <a:bodyPr/>
          <a:lstStyle/>
          <a:p>
            <a:pPr algn="ctr">
              <a:lnSpc>
                <a:spcPct val="90000"/>
              </a:lnSpc>
              <a:buFont typeface="Monotype Sorts" pitchFamily="2" charset="2"/>
              <a:buNone/>
            </a:pPr>
            <a:r>
              <a:rPr lang="en-US" sz="2400" b="1"/>
              <a:t>Toddler Property Laws</a:t>
            </a:r>
          </a:p>
          <a:p>
            <a:pPr>
              <a:lnSpc>
                <a:spcPct val="90000"/>
              </a:lnSpc>
              <a:buFont typeface="Monotype Sorts" pitchFamily="2" charset="2"/>
              <a:buNone/>
            </a:pPr>
            <a:r>
              <a:rPr lang="en-US" sz="2400"/>
              <a:t> 1.  If I like it it's mine.</a:t>
            </a:r>
          </a:p>
          <a:p>
            <a:pPr>
              <a:lnSpc>
                <a:spcPct val="90000"/>
              </a:lnSpc>
              <a:buFont typeface="Monotype Sorts" pitchFamily="2" charset="2"/>
              <a:buNone/>
            </a:pPr>
            <a:r>
              <a:rPr lang="en-US" sz="2400"/>
              <a:t> 2.  If it's in my hand it's mine.</a:t>
            </a:r>
          </a:p>
          <a:p>
            <a:pPr>
              <a:lnSpc>
                <a:spcPct val="90000"/>
              </a:lnSpc>
              <a:buFont typeface="Monotype Sorts" pitchFamily="2" charset="2"/>
              <a:buNone/>
            </a:pPr>
            <a:r>
              <a:rPr lang="en-US" sz="2400"/>
              <a:t> 3.  If I can take it from you it's mine.</a:t>
            </a:r>
          </a:p>
          <a:p>
            <a:pPr>
              <a:lnSpc>
                <a:spcPct val="90000"/>
              </a:lnSpc>
              <a:buFont typeface="Monotype Sorts" pitchFamily="2" charset="2"/>
              <a:buNone/>
            </a:pPr>
            <a:r>
              <a:rPr lang="en-US" sz="2400"/>
              <a:t> 4.  If I had it a little while ago it's mine.</a:t>
            </a:r>
          </a:p>
          <a:p>
            <a:pPr>
              <a:lnSpc>
                <a:spcPct val="90000"/>
              </a:lnSpc>
              <a:buFont typeface="Monotype Sorts" pitchFamily="2" charset="2"/>
              <a:buNone/>
            </a:pPr>
            <a:r>
              <a:rPr lang="en-US" sz="2400"/>
              <a:t> 5.  If it's mine it must never appear to be yours in anyway.</a:t>
            </a:r>
          </a:p>
          <a:p>
            <a:pPr>
              <a:lnSpc>
                <a:spcPct val="90000"/>
              </a:lnSpc>
              <a:buFont typeface="Monotype Sorts" pitchFamily="2" charset="2"/>
              <a:buNone/>
            </a:pPr>
            <a:r>
              <a:rPr lang="en-US" sz="2400"/>
              <a:t> 6.  If I'm doing or building something all the pieces are mine.</a:t>
            </a:r>
          </a:p>
          <a:p>
            <a:pPr>
              <a:lnSpc>
                <a:spcPct val="90000"/>
              </a:lnSpc>
              <a:buFont typeface="Monotype Sorts" pitchFamily="2" charset="2"/>
              <a:buNone/>
            </a:pPr>
            <a:r>
              <a:rPr lang="en-US" sz="2400"/>
              <a:t> 7.  If it looks like mine, it is mine.</a:t>
            </a:r>
          </a:p>
          <a:p>
            <a:pPr>
              <a:lnSpc>
                <a:spcPct val="90000"/>
              </a:lnSpc>
              <a:buFont typeface="Monotype Sorts" pitchFamily="2" charset="2"/>
              <a:buNone/>
            </a:pPr>
            <a:r>
              <a:rPr lang="en-US" sz="2400"/>
              <a:t> 8.  If I saw it first it's mine.</a:t>
            </a:r>
          </a:p>
          <a:p>
            <a:pPr>
              <a:lnSpc>
                <a:spcPct val="90000"/>
              </a:lnSpc>
              <a:buFont typeface="Monotype Sorts" pitchFamily="2" charset="2"/>
              <a:buNone/>
            </a:pPr>
            <a:r>
              <a:rPr lang="en-US" sz="2400"/>
              <a:t> 9.  If you are playing with something and put it down, it 	automatically becomes mine.</a:t>
            </a:r>
          </a:p>
          <a:p>
            <a:pPr>
              <a:lnSpc>
                <a:spcPct val="90000"/>
              </a:lnSpc>
              <a:buFont typeface="Monotype Sorts" pitchFamily="2" charset="2"/>
              <a:buNone/>
            </a:pPr>
            <a:r>
              <a:rPr lang="en-US" sz="2400"/>
              <a:t>10. If it's broken it's yours.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descr="Raise Com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228600"/>
            <a:ext cx="12649200" cy="6629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descr="Picky Ea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10287000" cy="655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676400" y="0"/>
            <a:ext cx="8610600" cy="1524000"/>
          </a:xfrm>
          <a:noFill/>
          <a:ln/>
        </p:spPr>
        <p:txBody>
          <a:bodyPr/>
          <a:lstStyle/>
          <a:p>
            <a:pPr algn="ctr"/>
            <a:r>
              <a:rPr lang="en-US" sz="4000" b="1" i="0"/>
              <a:t>EMOTIONAL ISSUES THAT MAY ARISE FOR PRESCHOOLERS</a:t>
            </a:r>
          </a:p>
        </p:txBody>
      </p:sp>
      <p:sp>
        <p:nvSpPr>
          <p:cNvPr id="52227" name="Rectangle 3"/>
          <p:cNvSpPr>
            <a:spLocks noGrp="1" noChangeArrowheads="1"/>
          </p:cNvSpPr>
          <p:nvPr>
            <p:ph type="body" idx="1"/>
          </p:nvPr>
        </p:nvSpPr>
        <p:spPr>
          <a:xfrm>
            <a:off x="1562100" y="2057400"/>
            <a:ext cx="8724900" cy="4114800"/>
          </a:xfrm>
          <a:noFill/>
          <a:ln/>
        </p:spPr>
        <p:txBody>
          <a:bodyPr/>
          <a:lstStyle/>
          <a:p>
            <a:r>
              <a:rPr lang="en-US" sz="4000" i="0"/>
              <a:t>Emotions are not well-regulated</a:t>
            </a:r>
          </a:p>
          <a:p>
            <a:r>
              <a:rPr lang="en-US" sz="4000" i="0"/>
              <a:t>Communication skills are still developing.</a:t>
            </a:r>
          </a:p>
          <a:p>
            <a:r>
              <a:rPr lang="en-US" sz="4000" i="0"/>
              <a:t>May develop fears around blood sugar checks, insulin injections site changes.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790700" y="0"/>
            <a:ext cx="8305800" cy="1390650"/>
          </a:xfrm>
        </p:spPr>
        <p:txBody>
          <a:bodyPr/>
          <a:lstStyle/>
          <a:p>
            <a:pPr algn="ctr"/>
            <a:r>
              <a:rPr lang="en-US" b="1" i="0" dirty="0"/>
              <a:t>PARENTS AND PRESCHOOLERS</a:t>
            </a:r>
          </a:p>
        </p:txBody>
      </p:sp>
      <p:sp>
        <p:nvSpPr>
          <p:cNvPr id="70659" name="Rectangle 3"/>
          <p:cNvSpPr>
            <a:spLocks noGrp="1" noChangeArrowheads="1"/>
          </p:cNvSpPr>
          <p:nvPr>
            <p:ph type="body" idx="1"/>
          </p:nvPr>
        </p:nvSpPr>
        <p:spPr>
          <a:xfrm>
            <a:off x="1562100" y="1676400"/>
            <a:ext cx="8534400" cy="5029200"/>
          </a:xfrm>
        </p:spPr>
        <p:txBody>
          <a:bodyPr/>
          <a:lstStyle/>
          <a:p>
            <a:r>
              <a:rPr lang="en-US" b="1" i="0" dirty="0">
                <a:effectLst/>
              </a:rPr>
              <a:t>Not allowing diabetes-specific tasks to become the primary source of </a:t>
            </a:r>
            <a:r>
              <a:rPr lang="en-US" b="1" i="0" dirty="0" smtClean="0">
                <a:effectLst/>
              </a:rPr>
              <a:t>attention</a:t>
            </a:r>
          </a:p>
          <a:p>
            <a:r>
              <a:rPr lang="en-US" b="1" i="0" dirty="0" smtClean="0">
                <a:effectLst/>
              </a:rPr>
              <a:t>Offering Choices When Possible</a:t>
            </a:r>
          </a:p>
          <a:p>
            <a:r>
              <a:rPr lang="en-US" b="1" i="0" dirty="0" smtClean="0">
                <a:effectLst/>
              </a:rPr>
              <a:t>Using Clear, Simple Language</a:t>
            </a:r>
          </a:p>
          <a:p>
            <a:r>
              <a:rPr lang="en-US" b="1" i="0" dirty="0" smtClean="0">
                <a:effectLst/>
              </a:rPr>
              <a:t>Use Distraction During Regimen Tasks</a:t>
            </a:r>
            <a:endParaRPr lang="en-US" b="1" i="0" dirty="0">
              <a:effectLst/>
            </a:endParaRPr>
          </a:p>
          <a:p>
            <a:r>
              <a:rPr lang="en-US" b="1" i="0" dirty="0">
                <a:effectLst/>
              </a:rPr>
              <a:t>Balancing Normative Experiences and Safety</a:t>
            </a:r>
          </a:p>
          <a:p>
            <a:r>
              <a:rPr lang="en-US" b="1" i="0" dirty="0">
                <a:effectLst/>
              </a:rPr>
              <a:t>Unique challenges of finding </a:t>
            </a:r>
            <a:r>
              <a:rPr lang="en-US" b="1" i="0" dirty="0" smtClean="0">
                <a:effectLst/>
              </a:rPr>
              <a:t>babysitting</a:t>
            </a:r>
          </a:p>
          <a:p>
            <a:r>
              <a:rPr lang="en-US" b="1" i="0" dirty="0" smtClean="0">
                <a:effectLst/>
              </a:rPr>
              <a:t>IF more than one parent, share tasks</a:t>
            </a:r>
          </a:p>
          <a:p>
            <a:endParaRPr lang="en-US" sz="3800" i="0" dirty="0"/>
          </a:p>
          <a:p>
            <a:pPr>
              <a:buFont typeface="Monotype Sorts" pitchFamily="2" charset="2"/>
              <a:buNone/>
            </a:pPr>
            <a:endParaRPr lang="en-US" sz="4000" i="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752600" y="228600"/>
            <a:ext cx="8191500" cy="1162050"/>
          </a:xfrm>
        </p:spPr>
        <p:txBody>
          <a:bodyPr/>
          <a:lstStyle/>
          <a:p>
            <a:pPr algn="ctr"/>
            <a:r>
              <a:rPr lang="en-US" sz="4000" b="1" i="0"/>
              <a:t>DEVELOPMENTAL ISSUES FOR SCHOOL-AGE CHILDREN</a:t>
            </a:r>
            <a:endParaRPr lang="en-US" sz="4000"/>
          </a:p>
        </p:txBody>
      </p:sp>
      <p:sp>
        <p:nvSpPr>
          <p:cNvPr id="71683" name="Rectangle 3"/>
          <p:cNvSpPr>
            <a:spLocks noGrp="1" noChangeArrowheads="1"/>
          </p:cNvSpPr>
          <p:nvPr>
            <p:ph type="body" idx="1"/>
          </p:nvPr>
        </p:nvSpPr>
        <p:spPr>
          <a:xfrm>
            <a:off x="1676400" y="1676400"/>
            <a:ext cx="8077200" cy="4800600"/>
          </a:xfrm>
        </p:spPr>
        <p:txBody>
          <a:bodyPr/>
          <a:lstStyle/>
          <a:p>
            <a:r>
              <a:rPr lang="en-US" sz="4000" i="0" dirty="0"/>
              <a:t>Time Away From Parent Supervision</a:t>
            </a:r>
          </a:p>
          <a:p>
            <a:r>
              <a:rPr lang="en-US" sz="4000" i="0" dirty="0"/>
              <a:t>Expanding “Known World</a:t>
            </a:r>
            <a:r>
              <a:rPr lang="en-US" sz="4000" i="0" dirty="0" smtClean="0"/>
              <a:t>”</a:t>
            </a:r>
          </a:p>
          <a:p>
            <a:r>
              <a:rPr lang="en-US" sz="4000" i="0" dirty="0" smtClean="0"/>
              <a:t>Learning Self-Control</a:t>
            </a:r>
            <a:endParaRPr lang="en-US" sz="4000" i="0" dirty="0"/>
          </a:p>
          <a:p>
            <a:r>
              <a:rPr lang="en-US" sz="4000" i="0" dirty="0"/>
              <a:t>Recognizing Differences Among Peers</a:t>
            </a:r>
          </a:p>
          <a:p>
            <a:r>
              <a:rPr lang="en-US" sz="4000" i="0" dirty="0"/>
              <a:t> Issues of Fairness</a:t>
            </a:r>
            <a:endParaRPr lang="en-US" sz="3600" i="0" dirty="0"/>
          </a:p>
          <a:p>
            <a:endParaRPr lang="en-US" sz="3600" i="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Users\JBenchel\AppData\Local\Microsoft\Windows\Temporary Internet Files\Content.Outlook\1MJYWIN1\scan000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667" y="152401"/>
            <a:ext cx="9460709"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66876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Reference"/>
</p:tagLst>
</file>

<file path=ppt/tags/tag2.xml><?xml version="1.0" encoding="utf-8"?>
<p:tagLst xmlns:a="http://schemas.openxmlformats.org/drawingml/2006/main" xmlns:r="http://schemas.openxmlformats.org/officeDocument/2006/relationships" xmlns:p="http://schemas.openxmlformats.org/presentationml/2006/main">
  <p:tag name="RNRSTYLE" val="Title"/>
</p:tagLst>
</file>

<file path=ppt/tags/tag3.xml><?xml version="1.0" encoding="utf-8"?>
<p:tagLst xmlns:a="http://schemas.openxmlformats.org/drawingml/2006/main" xmlns:r="http://schemas.openxmlformats.org/officeDocument/2006/relationships" xmlns:p="http://schemas.openxmlformats.org/presentationml/2006/main">
  <p:tag name="RNRSTYLE" val="Reference"/>
</p:tagLst>
</file>

<file path=ppt/theme/theme1.xml><?xml version="1.0" encoding="utf-8"?>
<a:theme xmlns:a="http://schemas.openxmlformats.org/drawingml/2006/main" name="multbars.ppt">
  <a:themeElements>
    <a:clrScheme name="">
      <a:dk1>
        <a:srgbClr val="000000"/>
      </a:dk1>
      <a:lt1>
        <a:srgbClr val="FFFFFF"/>
      </a:lt1>
      <a:dk2>
        <a:srgbClr val="063DE8"/>
      </a:dk2>
      <a:lt2>
        <a:srgbClr val="FFFFFF"/>
      </a:lt2>
      <a:accent1>
        <a:srgbClr val="FC0128"/>
      </a:accent1>
      <a:accent2>
        <a:srgbClr val="114FFB"/>
      </a:accent2>
      <a:accent3>
        <a:srgbClr val="AAAFF2"/>
      </a:accent3>
      <a:accent4>
        <a:srgbClr val="DADADA"/>
      </a:accent4>
      <a:accent5>
        <a:srgbClr val="FDAAAC"/>
      </a:accent5>
      <a:accent6>
        <a:srgbClr val="0E47E3"/>
      </a:accent6>
      <a:hlink>
        <a:srgbClr val="CECECE"/>
      </a:hlink>
      <a:folHlink>
        <a:srgbClr val="8CF4EA"/>
      </a:folHlink>
    </a:clrScheme>
    <a:fontScheme name="multbars.ppt">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multbars.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ultbars.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ultbars.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ultbars.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ultbars.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ultbars.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ultbars.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ultbars">
  <a:themeElements>
    <a:clrScheme name="">
      <a:dk1>
        <a:srgbClr val="000000"/>
      </a:dk1>
      <a:lt1>
        <a:srgbClr val="FFFFFF"/>
      </a:lt1>
      <a:dk2>
        <a:srgbClr val="063DE8"/>
      </a:dk2>
      <a:lt2>
        <a:srgbClr val="FFFFFF"/>
      </a:lt2>
      <a:accent1>
        <a:srgbClr val="FC0128"/>
      </a:accent1>
      <a:accent2>
        <a:srgbClr val="114FFB"/>
      </a:accent2>
      <a:accent3>
        <a:srgbClr val="AAAFF2"/>
      </a:accent3>
      <a:accent4>
        <a:srgbClr val="DADADA"/>
      </a:accent4>
      <a:accent5>
        <a:srgbClr val="FDAAAC"/>
      </a:accent5>
      <a:accent6>
        <a:srgbClr val="0E47E3"/>
      </a:accent6>
      <a:hlink>
        <a:srgbClr val="CECECE"/>
      </a:hlink>
      <a:folHlink>
        <a:srgbClr val="8CF4EA"/>
      </a:folHlink>
    </a:clrScheme>
    <a:fontScheme name="multbars.ppt">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multbars.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ultbars.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ultbars.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ultbars.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ultbars.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ultbars.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ultbars.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ultbars">
  <a:themeElements>
    <a:clrScheme name="">
      <a:dk1>
        <a:srgbClr val="000000"/>
      </a:dk1>
      <a:lt1>
        <a:srgbClr val="FFFFFF"/>
      </a:lt1>
      <a:dk2>
        <a:srgbClr val="063DE8"/>
      </a:dk2>
      <a:lt2>
        <a:srgbClr val="FFFFFF"/>
      </a:lt2>
      <a:accent1>
        <a:srgbClr val="FC0128"/>
      </a:accent1>
      <a:accent2>
        <a:srgbClr val="114FFB"/>
      </a:accent2>
      <a:accent3>
        <a:srgbClr val="AAAFF2"/>
      </a:accent3>
      <a:accent4>
        <a:srgbClr val="DADADA"/>
      </a:accent4>
      <a:accent5>
        <a:srgbClr val="FDAAAC"/>
      </a:accent5>
      <a:accent6>
        <a:srgbClr val="0E47E3"/>
      </a:accent6>
      <a:hlink>
        <a:srgbClr val="CECECE"/>
      </a:hlink>
      <a:folHlink>
        <a:srgbClr val="8CF4EA"/>
      </a:folHlink>
    </a:clrScheme>
    <a:fontScheme name="multbars.ppt">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multbars.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ultbars.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ultbars.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ultbars.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ultbars.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ultbars.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ultbars.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60111966</TotalTime>
  <Words>1704</Words>
  <Application>Microsoft Office PowerPoint</Application>
  <PresentationFormat>35mm Slides</PresentationFormat>
  <Paragraphs>222</Paragraphs>
  <Slides>40</Slides>
  <Notes>24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40</vt:i4>
      </vt:variant>
    </vt:vector>
  </HeadingPairs>
  <TitlesOfParts>
    <vt:vector size="52" baseType="lpstr">
      <vt:lpstr>ＭＳ Ｐゴシック</vt:lpstr>
      <vt:lpstr>Arial</vt:lpstr>
      <vt:lpstr>Corbel</vt:lpstr>
      <vt:lpstr>Monotype Sorts</vt:lpstr>
      <vt:lpstr>Osaka</vt:lpstr>
      <vt:lpstr>Tahoma</vt:lpstr>
      <vt:lpstr>Times New Roman</vt:lpstr>
      <vt:lpstr>Wingdings</vt:lpstr>
      <vt:lpstr>Wingdings 2</vt:lpstr>
      <vt:lpstr>multbars.ppt</vt:lpstr>
      <vt:lpstr>multbars</vt:lpstr>
      <vt:lpstr>1_multbars</vt:lpstr>
      <vt:lpstr>CHANGES, CHALLENGES AND CHEERS</vt:lpstr>
      <vt:lpstr>Diabetes is not a Do It Yourself Disease</vt:lpstr>
      <vt:lpstr>DEVELOPMENTAL ISSUES FOR PRESCHOOLERS</vt:lpstr>
      <vt:lpstr>DEVELOPMENTAL ISSUES FOR PRESCHOOLERS </vt:lpstr>
      <vt:lpstr>PowerPoint Presentation</vt:lpstr>
      <vt:lpstr>EMOTIONAL ISSUES THAT MAY ARISE FOR PRESCHOOLERS</vt:lpstr>
      <vt:lpstr>PARENTS AND PRESCHOOLERS</vt:lpstr>
      <vt:lpstr>DEVELOPMENTAL ISSUES FOR SCHOOL-AGE CHILDREN</vt:lpstr>
      <vt:lpstr>PowerPoint Presentation</vt:lpstr>
      <vt:lpstr>EMOTIONAL ISSUES FOR SCHOOL AGE CHILDREN</vt:lpstr>
      <vt:lpstr>PARENTS AND  SCHOOL AGE CHILDREN</vt:lpstr>
      <vt:lpstr> DEVELOPMENTAL ISSUES FOR EARLY ADOLESCENTS  (10-13 YEARS OF AGE)</vt:lpstr>
      <vt:lpstr>PARENTS AND PRE-TEENS</vt:lpstr>
      <vt:lpstr> DEVELOPMENTAL ISSUES FOR MIDDLE ADOLESCENTS  (14-17 YEARS OF AGE)</vt:lpstr>
      <vt:lpstr>PowerPoint Presentation</vt:lpstr>
      <vt:lpstr>PowerPoint Presentation</vt:lpstr>
      <vt:lpstr>DEVELOPMENTAL ISSUES FOR ADOLESCENTS</vt:lpstr>
      <vt:lpstr>DEVELOPMENTAL ISSUES FOR ADOLESCENTS</vt:lpstr>
      <vt:lpstr>DEVELOPMENTAL ISSUES FOR ADOLESCENTS</vt:lpstr>
      <vt:lpstr>DEVELOPMENTAL ISSUES FOR ADOLESCENTS</vt:lpstr>
      <vt:lpstr>THE DEVELOPING BRAIN</vt:lpstr>
      <vt:lpstr>PowerPoint Presentation</vt:lpstr>
      <vt:lpstr>PowerPoint Presentation</vt:lpstr>
      <vt:lpstr>EMOTIONAL ISSUES FOR TEENAGERS</vt:lpstr>
      <vt:lpstr>PowerPoint Presentation</vt:lpstr>
      <vt:lpstr>The vicious cycle of miscarried helping</vt:lpstr>
      <vt:lpstr>PARENTS AND TEENAGERS</vt:lpstr>
      <vt:lpstr>Why Nagging Does Not Work</vt:lpstr>
      <vt:lpstr>PARENTS AND TEENAGERS</vt:lpstr>
      <vt:lpstr>PowerPoint Presentation</vt:lpstr>
      <vt:lpstr>Interdependence is Key</vt:lpstr>
      <vt:lpstr>Interdependence is Key</vt:lpstr>
      <vt:lpstr>SURVIVAL ADVICE</vt:lpstr>
      <vt:lpstr>CONSIDER, DISCUSS, PROBLEM-SOLVE</vt:lpstr>
      <vt:lpstr>LEARN To LISTEN</vt:lpstr>
      <vt:lpstr>FINDING THE POSITIVE</vt:lpstr>
      <vt:lpstr>ENCOURAGING POSITIVE BEHAVIORS</vt:lpstr>
      <vt:lpstr>Self-care is not Selfish</vt:lpstr>
      <vt:lpstr>A little laughter goes a long way.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 REACTIONS IN PRESCHOOLERS</dc:title>
  <dc:creator>Weissberg-Benchell, Jill</dc:creator>
  <cp:lastModifiedBy>Weissberg-Benchell, Jill</cp:lastModifiedBy>
  <cp:revision>100</cp:revision>
  <cp:lastPrinted>2013-06-14T15:17:48Z</cp:lastPrinted>
  <dcterms:modified xsi:type="dcterms:W3CDTF">2017-10-15T13:01:28Z</dcterms:modified>
</cp:coreProperties>
</file>