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9" r:id="rId3"/>
  </p:sldMasterIdLst>
  <p:notesMasterIdLst>
    <p:notesMasterId r:id="rId55"/>
  </p:notesMasterIdLst>
  <p:sldIdLst>
    <p:sldId id="352" r:id="rId4"/>
    <p:sldId id="256" r:id="rId5"/>
    <p:sldId id="257" r:id="rId6"/>
    <p:sldId id="290" r:id="rId7"/>
    <p:sldId id="291" r:id="rId8"/>
    <p:sldId id="306" r:id="rId9"/>
    <p:sldId id="307" r:id="rId10"/>
    <p:sldId id="308" r:id="rId11"/>
    <p:sldId id="309" r:id="rId12"/>
    <p:sldId id="310" r:id="rId13"/>
    <p:sldId id="289" r:id="rId14"/>
    <p:sldId id="295" r:id="rId15"/>
    <p:sldId id="298" r:id="rId16"/>
    <p:sldId id="278" r:id="rId17"/>
    <p:sldId id="279" r:id="rId18"/>
    <p:sldId id="297" r:id="rId19"/>
    <p:sldId id="280" r:id="rId20"/>
    <p:sldId id="260" r:id="rId21"/>
    <p:sldId id="259" r:id="rId22"/>
    <p:sldId id="300" r:id="rId23"/>
    <p:sldId id="292" r:id="rId24"/>
    <p:sldId id="293" r:id="rId25"/>
    <p:sldId id="262" r:id="rId26"/>
    <p:sldId id="263" r:id="rId27"/>
    <p:sldId id="264" r:id="rId28"/>
    <p:sldId id="265" r:id="rId29"/>
    <p:sldId id="301" r:id="rId30"/>
    <p:sldId id="302" r:id="rId31"/>
    <p:sldId id="268" r:id="rId32"/>
    <p:sldId id="269" r:id="rId33"/>
    <p:sldId id="270" r:id="rId34"/>
    <p:sldId id="261" r:id="rId35"/>
    <p:sldId id="266" r:id="rId36"/>
    <p:sldId id="271" r:id="rId37"/>
    <p:sldId id="303" r:id="rId38"/>
    <p:sldId id="304" r:id="rId39"/>
    <p:sldId id="281" r:id="rId40"/>
    <p:sldId id="282" r:id="rId41"/>
    <p:sldId id="283" r:id="rId42"/>
    <p:sldId id="284" r:id="rId43"/>
    <p:sldId id="285" r:id="rId44"/>
    <p:sldId id="305" r:id="rId45"/>
    <p:sldId id="286" r:id="rId46"/>
    <p:sldId id="287" r:id="rId47"/>
    <p:sldId id="299" r:id="rId48"/>
    <p:sldId id="311" r:id="rId49"/>
    <p:sldId id="312" r:id="rId50"/>
    <p:sldId id="313" r:id="rId51"/>
    <p:sldId id="314" r:id="rId52"/>
    <p:sldId id="288" r:id="rId53"/>
    <p:sldId id="35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7"/>
    <a:srgbClr val="00005C"/>
    <a:srgbClr val="00005F"/>
    <a:srgbClr val="0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68" autoAdjust="0"/>
  </p:normalViewPr>
  <p:slideViewPr>
    <p:cSldViewPr>
      <p:cViewPr varScale="1">
        <p:scale>
          <a:sx n="67" d="100"/>
          <a:sy n="67" d="100"/>
        </p:scale>
        <p:origin x="-2328" y="-104"/>
      </p:cViewPr>
      <p:guideLst>
        <p:guide orient="horz" pos="2160"/>
        <p:guide pos="2880"/>
      </p:guideLst>
    </p:cSldViewPr>
  </p:slideViewPr>
  <p:notesTextViewPr>
    <p:cViewPr>
      <p:scale>
        <a:sx n="1" d="1"/>
        <a:sy n="1" d="1"/>
      </p:scale>
      <p:origin x="0" y="0"/>
    </p:cViewPr>
  </p:notesTextViewPr>
  <p:sorterViewPr>
    <p:cViewPr>
      <p:scale>
        <a:sx n="66" d="100"/>
        <a:sy n="66" d="100"/>
      </p:scale>
      <p:origin x="0" y="2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8FBFC-EAB1-411A-A15B-7771535C06E2}" type="datetimeFigureOut">
              <a:rPr lang="en-GB" smtClean="0"/>
              <a:pPr/>
              <a:t>27/10/17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576D6-44FB-43BE-BE07-FDDE87BA747E}" type="slidenum">
              <a:rPr lang="en-GB" smtClean="0"/>
              <a:pPr/>
              <a:t>‹#›</a:t>
            </a:fld>
            <a:endParaRPr lang="en-GB"/>
          </a:p>
        </p:txBody>
      </p:sp>
    </p:spTree>
    <p:extLst>
      <p:ext uri="{BB962C8B-B14F-4D97-AF65-F5344CB8AC3E}">
        <p14:creationId xmlns:p14="http://schemas.microsoft.com/office/powerpoint/2010/main" val="331375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hindu physicians Sushrut and Charak who wrote between 4-500BC were probably first to discover the sweetness of diabetic urine.  </a:t>
            </a:r>
          </a:p>
          <a:p>
            <a:pPr eaLnBrk="1" hangingPunct="1">
              <a:spcBef>
                <a:spcPct val="0"/>
              </a:spcBef>
            </a:pPr>
            <a:r>
              <a:rPr lang="en-US" smtClean="0"/>
              <a:t>Either by tasting or noting that ants congregated around it.</a:t>
            </a:r>
          </a:p>
          <a:p>
            <a:pPr eaLnBrk="1" hangingPunct="1">
              <a:spcBef>
                <a:spcPct val="0"/>
              </a:spcBef>
            </a:pPr>
            <a:r>
              <a:rPr lang="en-US" smtClean="0"/>
              <a:t>Noted it was most prevelant in the overweight and gluttonous, who indulged in sweet &amp; fatty foods and physical exercise &amp; vegetables were the mainstay of treatment.</a:t>
            </a:r>
          </a:p>
          <a:p>
            <a:pPr eaLnBrk="1" hangingPunct="1">
              <a:spcBef>
                <a:spcPct val="0"/>
              </a:spcBef>
            </a:pPr>
            <a:r>
              <a:rPr lang="en-US" smtClean="0"/>
              <a:t>Also recognised that it affected lean people in whom it was more serious.</a:t>
            </a:r>
          </a:p>
          <a:p>
            <a:pPr eaLnBrk="1" hangingPunct="1">
              <a:spcBef>
                <a:spcPct val="0"/>
              </a:spcBef>
            </a:pPr>
            <a:endParaRPr lang="en-US" smtClean="0"/>
          </a:p>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C2341-DAA5-4C01-A1D4-086F0EB666BC}" type="slidenum">
              <a:rPr lang="en-US"/>
              <a:pPr fontAlgn="base">
                <a:spcBef>
                  <a:spcPct val="0"/>
                </a:spcBef>
                <a:spcAft>
                  <a:spcPct val="0"/>
                </a:spcAft>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48DD0D-5940-4C7B-808A-642A2CAE8FA8}" type="slidenum">
              <a:rPr lang="en-GB" altLang="en-US"/>
              <a:pPr eaLnBrk="1" hangingPunct="1"/>
              <a:t>13</a:t>
            </a:fld>
            <a:endParaRPr lang="en-GB"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GB" altLang="en-US" smtClean="0"/>
              <a:t>Gastroenteritis is not a very common cause</a:t>
            </a:r>
          </a:p>
          <a:p>
            <a:pPr eaLnBrk="1" hangingPunct="1"/>
            <a:r>
              <a:rPr lang="en-GB" altLang="en-US" smtClean="0"/>
              <a:t>Beware of vomiting in patients with diabetes</a:t>
            </a:r>
          </a:p>
          <a:p>
            <a:pPr eaLnBrk="1" hangingPunct="1"/>
            <a:r>
              <a:rPr lang="en-GB" altLang="en-US" smtClean="0"/>
              <a:t>Can be illness but also ketosis/DKA due to insulin deficiency, it can be gastroenteritits but exclude ketosis first.</a:t>
            </a:r>
          </a:p>
          <a:p>
            <a:pPr eaLnBrk="1" hangingPunct="1"/>
            <a:r>
              <a:rPr lang="en-GB" altLang="en-US" smtClean="0"/>
              <a:t>Most episodes of DKA with pump in the 1</a:t>
            </a:r>
            <a:r>
              <a:rPr lang="en-GB" altLang="en-US" baseline="30000" smtClean="0"/>
              <a:t>st</a:t>
            </a:r>
            <a:r>
              <a:rPr lang="en-GB" altLang="en-US" smtClean="0"/>
              <a:t> year so likely due to inexperience with the pump. There was no evidence of increased DKA in established pump patients.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9265CC-4929-4612-A09C-702A73C64F42}" type="slidenum">
              <a:rPr lang="en-GB" altLang="en-US"/>
              <a:pPr eaLnBrk="1" hangingPunct="1"/>
              <a:t>16</a:t>
            </a:fld>
            <a:endParaRPr lang="en-GB"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GB" altLang="en-US" smtClean="0"/>
              <a:t>Study showed importance of keeping hydrated.</a:t>
            </a:r>
          </a:p>
          <a:p>
            <a:pPr eaLnBrk="1" hangingPunct="1"/>
            <a:r>
              <a:rPr lang="en-GB" altLang="en-US" smtClean="0"/>
              <a:t>With pump stop – with hydration only blood glucose rarely over 20 with even with no insulin</a:t>
            </a:r>
          </a:p>
          <a:p>
            <a:pPr eaLnBrk="1" hangingPunct="1"/>
            <a:r>
              <a:rPr lang="en-GB" altLang="en-US" smtClean="0"/>
              <a:t>Ketones rise but no DKA in4-6 hours therefore time to react.</a:t>
            </a:r>
          </a:p>
          <a:p>
            <a:pPr eaLnBrk="1" hangingPunct="1"/>
            <a:r>
              <a:rPr lang="en-GB" altLang="en-US" smtClean="0"/>
              <a:t>However more ketosis with illness.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ISPAD/IDF</a:t>
            </a:r>
            <a:r>
              <a:rPr lang="en-GB" baseline="0" dirty="0" smtClean="0"/>
              <a:t> guidelines</a:t>
            </a:r>
            <a:endParaRPr lang="en-GB"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17</a:t>
            </a:fld>
            <a:endParaRPr lang="en-GB"/>
          </a:p>
        </p:txBody>
      </p:sp>
    </p:spTree>
    <p:extLst>
      <p:ext uri="{BB962C8B-B14F-4D97-AF65-F5344CB8AC3E}">
        <p14:creationId xmlns:p14="http://schemas.microsoft.com/office/powerpoint/2010/main" val="67426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Mortality in the UK 2009 study from diabetic </a:t>
            </a:r>
            <a:r>
              <a:rPr lang="en-US" sz="1200" kern="1200" dirty="0" err="1" smtClean="0">
                <a:solidFill>
                  <a:schemeClr val="tx1"/>
                </a:solidFill>
                <a:latin typeface="+mn-lt"/>
                <a:ea typeface="+mn-ea"/>
                <a:cs typeface="+mn-cs"/>
              </a:rPr>
              <a:t>ketoacidosis</a:t>
            </a:r>
            <a:r>
              <a:rPr lang="en-US" sz="1200" kern="1200" dirty="0" smtClean="0">
                <a:solidFill>
                  <a:schemeClr val="tx1"/>
                </a:solidFill>
                <a:latin typeface="+mn-lt"/>
                <a:ea typeface="+mn-ea"/>
                <a:cs typeface="+mn-cs"/>
              </a:rPr>
              <a:t> is low at approximately 2% </a:t>
            </a:r>
            <a:endParaRPr lang="en-US" dirty="0" smtClean="0"/>
          </a:p>
          <a:p>
            <a:endParaRPr lang="en-US"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Cerebral and other </a:t>
            </a:r>
            <a:r>
              <a:rPr lang="en-US" dirty="0" err="1" smtClean="0"/>
              <a:t>autoregulatory</a:t>
            </a:r>
            <a:r>
              <a:rPr lang="en-US" dirty="0" smtClean="0"/>
              <a:t> </a:t>
            </a:r>
            <a:r>
              <a:rPr lang="en-US" dirty="0" err="1" smtClean="0"/>
              <a:t>mechanismsnot</a:t>
            </a:r>
            <a:r>
              <a:rPr lang="en-US" dirty="0" smtClean="0"/>
              <a:t> as well developed in younger children and more difficult to get classical history of polydipsia/polyuria/weight loss.</a:t>
            </a:r>
          </a:p>
          <a:p>
            <a:r>
              <a:rPr lang="en-US" dirty="0" smtClean="0"/>
              <a:t>Adolescents - 5% of patients account for &gt;25% of all </a:t>
            </a:r>
            <a:r>
              <a:rPr lang="en-US" dirty="0" err="1" smtClean="0"/>
              <a:t>admisssions</a:t>
            </a:r>
            <a:r>
              <a:rPr lang="en-US" dirty="0" smtClean="0"/>
              <a:t> for DKA</a:t>
            </a:r>
          </a:p>
          <a:p>
            <a:endParaRPr lang="en-GB"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19</a:t>
            </a:fld>
            <a:endParaRPr lang="en-GB"/>
          </a:p>
        </p:txBody>
      </p:sp>
    </p:spTree>
    <p:extLst>
      <p:ext uri="{BB962C8B-B14F-4D97-AF65-F5344CB8AC3E}">
        <p14:creationId xmlns:p14="http://schemas.microsoft.com/office/powerpoint/2010/main" val="121179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Counterregulatory</a:t>
            </a:r>
            <a:r>
              <a:rPr lang="en-US" dirty="0" smtClean="0"/>
              <a:t> hormones</a:t>
            </a:r>
          </a:p>
          <a:p>
            <a:r>
              <a:rPr lang="en-US" dirty="0" err="1" smtClean="0"/>
              <a:t>Gluconeogenesis</a:t>
            </a:r>
            <a:r>
              <a:rPr lang="en-US" dirty="0" smtClean="0"/>
              <a:t>, </a:t>
            </a:r>
            <a:r>
              <a:rPr lang="en-US" dirty="0" err="1" smtClean="0"/>
              <a:t>Glycogenolysis</a:t>
            </a:r>
            <a:r>
              <a:rPr lang="en-US" dirty="0" smtClean="0"/>
              <a:t> and hepatic glucose output</a:t>
            </a:r>
          </a:p>
          <a:p>
            <a:r>
              <a:rPr lang="en-US" dirty="0" smtClean="0"/>
              <a:t>Peripheral glucose uptake</a:t>
            </a:r>
            <a:endParaRPr lang="en-US"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22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45B25-1AE8-4F1E-86AA-07D41D883A17}" type="slidenum">
              <a:rPr lang="en-US"/>
              <a:pPr/>
              <a:t>23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dirty="0" smtClean="0"/>
              <a:t>Hydrophobic</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CA863-31A4-47F2-9B4B-2F43C25B337E}" type="slidenum">
              <a:rPr lang="en-US"/>
              <a:pPr/>
              <a:t>24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dirty="0"/>
              <a:t>Other hormones :</a:t>
            </a:r>
            <a:r>
              <a:rPr lang="en-US" dirty="0" err="1"/>
              <a:t>Cortisol</a:t>
            </a:r>
            <a:r>
              <a:rPr lang="en-US" dirty="0"/>
              <a:t>, GH,</a:t>
            </a:r>
            <a:r>
              <a:rPr lang="en-US" dirty="0" smtClean="0"/>
              <a:t> Glucagon,</a:t>
            </a:r>
            <a:r>
              <a:rPr lang="en-US" baseline="0" dirty="0" smtClean="0"/>
              <a:t> </a:t>
            </a:r>
            <a:r>
              <a:rPr lang="en-US" dirty="0" err="1" smtClean="0"/>
              <a:t>Catecholamines</a:t>
            </a:r>
            <a:r>
              <a:rPr lang="en-US" dirty="0" smtClean="0"/>
              <a:t>, </a:t>
            </a:r>
            <a:r>
              <a:rPr lang="en-US" dirty="0" err="1" smtClean="0"/>
              <a:t>Thyroxine</a:t>
            </a:r>
            <a:endParaRPr lang="en-US" dirty="0" smtClean="0"/>
          </a:p>
          <a:p>
            <a:r>
              <a:rPr lang="en-US" dirty="0"/>
              <a:t>Due to stress, infection &amp; exacerbated by insufficient insulin or intake</a:t>
            </a:r>
          </a:p>
          <a:p>
            <a:r>
              <a:rPr lang="en-US" dirty="0"/>
              <a:t>Net result: </a:t>
            </a:r>
            <a:r>
              <a:rPr lang="en-US" dirty="0" err="1"/>
              <a:t>hyperglycaemia</a:t>
            </a:r>
            <a:r>
              <a:rPr lang="en-US" dirty="0"/>
              <a:t>, osmotic </a:t>
            </a:r>
            <a:r>
              <a:rPr lang="en-US" dirty="0" err="1"/>
              <a:t>diuresis</a:t>
            </a:r>
            <a:r>
              <a:rPr lang="en-US" dirty="0"/>
              <a:t>, acidosis - </a:t>
            </a:r>
            <a:r>
              <a:rPr lang="en-US" dirty="0" err="1"/>
              <a:t>ketones</a:t>
            </a:r>
            <a:r>
              <a:rPr lang="en-US" dirty="0"/>
              <a:t> &amp; lactic acidosis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BC775-BC42-4343-A15C-1C16BF7C8429}" type="slidenum">
              <a:rPr lang="en-US"/>
              <a:pPr/>
              <a:t>25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63B1EB-EBE7-47D9-BDFB-B11A138E94C2}" type="slidenum">
              <a:rPr lang="en-US"/>
              <a:pPr/>
              <a:t>26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and who are</a:t>
            </a:r>
          </a:p>
          <a:p>
            <a:r>
              <a:rPr lang="en-GB" dirty="0" smtClean="0"/>
              <a:t> more than 3% dehydrated</a:t>
            </a:r>
          </a:p>
          <a:p>
            <a:r>
              <a:rPr lang="en-GB" dirty="0" smtClean="0"/>
              <a:t> and/or vomiting</a:t>
            </a:r>
          </a:p>
          <a:p>
            <a:r>
              <a:rPr lang="en-GB" dirty="0" smtClean="0"/>
              <a:t> and/or drowsy</a:t>
            </a:r>
          </a:p>
          <a:p>
            <a:r>
              <a:rPr lang="en-GB" dirty="0" smtClean="0"/>
              <a:t> and/or clinically acidotic</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Leonard Thompson was treated in January 1922 with beef pancreas extract.</a:t>
            </a:r>
          </a:p>
          <a:p>
            <a:pPr eaLnBrk="1" hangingPunct="1">
              <a:spcBef>
                <a:spcPct val="0"/>
              </a:spcBef>
            </a:pPr>
            <a:r>
              <a:rPr lang="en-US" dirty="0" smtClean="0"/>
              <a:t>The first injection prepared by </a:t>
            </a:r>
            <a:r>
              <a:rPr lang="en-US" dirty="0" err="1" smtClean="0"/>
              <a:t>banting</a:t>
            </a:r>
            <a:r>
              <a:rPr lang="en-US" dirty="0" smtClean="0"/>
              <a:t> caused a sterile </a:t>
            </a:r>
            <a:r>
              <a:rPr lang="en-US" dirty="0" err="1" smtClean="0"/>
              <a:t>abcess</a:t>
            </a:r>
            <a:r>
              <a:rPr lang="en-US" dirty="0" smtClean="0"/>
              <a:t>.</a:t>
            </a:r>
          </a:p>
          <a:p>
            <a:pPr eaLnBrk="1" hangingPunct="1">
              <a:spcBef>
                <a:spcPct val="0"/>
              </a:spcBef>
            </a:pPr>
            <a:r>
              <a:rPr lang="en-US" dirty="0" err="1" smtClean="0"/>
              <a:t>Collip</a:t>
            </a:r>
            <a:r>
              <a:rPr lang="en-US" dirty="0" smtClean="0"/>
              <a:t> refined the extraction and the 2</a:t>
            </a:r>
            <a:r>
              <a:rPr lang="en-US" baseline="30000" dirty="0" smtClean="0"/>
              <a:t>nd</a:t>
            </a:r>
            <a:r>
              <a:rPr lang="en-US" dirty="0" smtClean="0"/>
              <a:t> injection was more </a:t>
            </a:r>
            <a:r>
              <a:rPr lang="en-US" dirty="0" err="1" smtClean="0"/>
              <a:t>succesful</a:t>
            </a:r>
            <a:endParaRPr lang="en-US" dirty="0" smtClean="0"/>
          </a:p>
          <a:p>
            <a:pPr eaLnBrk="1" hangingPunct="1">
              <a:spcBef>
                <a:spcPct val="0"/>
              </a:spcBef>
            </a:pPr>
            <a:r>
              <a:rPr lang="en-US" dirty="0" smtClean="0"/>
              <a:t>Leonard Thompson lived a further 13 years and died of pneumonia.</a:t>
            </a:r>
          </a:p>
          <a:p>
            <a:pPr eaLnBrk="1" hangingPunct="1">
              <a:spcBef>
                <a:spcPct val="0"/>
              </a:spcBef>
            </a:pPr>
            <a:endParaRPr lang="en-US" dirty="0" smtClean="0"/>
          </a:p>
          <a:p>
            <a:pPr eaLnBrk="1" hangingPunct="1">
              <a:spcBef>
                <a:spcPct val="0"/>
              </a:spcBef>
            </a:pPr>
            <a:r>
              <a:rPr lang="en-US" dirty="0" smtClean="0"/>
              <a:t>Insulin </a:t>
            </a:r>
            <a:r>
              <a:rPr lang="en-US" dirty="0" err="1" smtClean="0"/>
              <a:t>revolutionised</a:t>
            </a:r>
            <a:r>
              <a:rPr lang="en-US" dirty="0" smtClean="0"/>
              <a:t> the treatment of diabetes, and it saved the lives of many who would otherwise have died, but its </a:t>
            </a:r>
            <a:r>
              <a:rPr lang="en-US" dirty="0" err="1" smtClean="0"/>
              <a:t>unforseen</a:t>
            </a:r>
            <a:r>
              <a:rPr lang="en-US" dirty="0" smtClean="0"/>
              <a:t> effect was to transform an acute, rapidly fatal illness into a chronic disease with serious long term complications.</a:t>
            </a:r>
          </a:p>
          <a:p>
            <a:pPr eaLnBrk="1" hangingPunct="1">
              <a:spcBef>
                <a:spcPct val="0"/>
              </a:spcBef>
            </a:pPr>
            <a:endParaRPr lang="en-US"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7EEE54-39C4-4A81-8CD8-F8792ABEAD57}" type="slidenum">
              <a:rPr lang="en-US"/>
              <a:pPr fontAlgn="base">
                <a:spcBef>
                  <a:spcPct val="0"/>
                </a:spcBef>
                <a:spcAft>
                  <a:spcPct val="0"/>
                </a:spcAft>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1501F05-566D-4DF9-9E40-071054822111}" type="slidenum">
              <a:rPr lang="en-US" sz="1200" smtClean="0"/>
              <a:pPr/>
              <a:t>27</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smtClean="0">
                <a:ea typeface="ＭＳ Ｐゴシック" pitchFamily="34" charset="-128"/>
              </a:rPr>
              <a:t>Boluses no more than 30mls/kg and no more than 8% dehydrated</a:t>
            </a:r>
          </a:p>
          <a:p>
            <a:pPr eaLnBrk="1" hangingPunct="1"/>
            <a:r>
              <a:rPr lang="en-US" smtClean="0">
                <a:ea typeface="ＭＳ Ｐゴシック" pitchFamily="34" charset="-128"/>
              </a:rPr>
              <a:t>We overestimate dehydration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GB" b="1" smtClean="0">
                <a:ea typeface="ＭＳ Ｐゴシック" pitchFamily="34" charset="-128"/>
              </a:rPr>
              <a:t>Deficit – </a:t>
            </a:r>
            <a:endParaRPr lang="en-GB" smtClean="0">
              <a:ea typeface="ＭＳ Ｐゴシック" pitchFamily="34" charset="-128"/>
            </a:endParaRPr>
          </a:p>
          <a:p>
            <a:r>
              <a:rPr lang="en-GB" smtClean="0">
                <a:ea typeface="ＭＳ Ｐゴシック" pitchFamily="34" charset="-128"/>
              </a:rPr>
              <a:t>It is not possible to accurately clinically assess the degree of dehydration to work out the deficit. </a:t>
            </a:r>
          </a:p>
          <a:p>
            <a:r>
              <a:rPr lang="en-GB" b="1" smtClean="0">
                <a:ea typeface="ＭＳ Ｐゴシック" pitchFamily="34" charset="-128"/>
              </a:rPr>
              <a:t>Maintenance</a:t>
            </a:r>
          </a:p>
          <a:p>
            <a:r>
              <a:rPr lang="en-GB" smtClean="0">
                <a:ea typeface="ＭＳ Ｐゴシック" pitchFamily="34" charset="-128"/>
              </a:rPr>
              <a:t>These are lower than standard fluid maintenance volumes because large fluid volumes are associated with an increased risk of cerebral oedema. Do not use other methods of calculating maintenance fluids, for example APLS, as these over-estimate fluid requirement. </a:t>
            </a:r>
          </a:p>
          <a:p>
            <a:endParaRPr lang="en-GB" smtClean="0">
              <a:ea typeface="ＭＳ Ｐゴシック" pitchFamily="34" charset="-128"/>
            </a:endParaRPr>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FFDCB18-55A8-45BE-881B-51DB66B8D509}" type="slidenum">
              <a:rPr lang="en-US" sz="1200" smtClean="0"/>
              <a:pPr/>
              <a:t>28</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E1E20-3AFB-4ABF-B697-A4BFA0862283}" type="slidenum">
              <a:rPr lang="en-US"/>
              <a:pPr/>
              <a:t>29</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0F591-1444-40C6-8B31-3617542DA210}" type="slidenum">
              <a:rPr lang="en-US"/>
              <a:pPr/>
              <a:t>30</a:t>
            </a:fld>
            <a:endParaRPr lang="en-US"/>
          </a:p>
        </p:txBody>
      </p:sp>
      <p:sp>
        <p:nvSpPr>
          <p:cNvPr id="32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Other hormones :Cortisol, GH, Adrenaline</a:t>
            </a:r>
          </a:p>
          <a:p>
            <a:r>
              <a:rPr lang="en-US"/>
              <a:t>Due to stress, infection &amp; exacerbated by insufficient insulin or intake</a:t>
            </a:r>
          </a:p>
          <a:p>
            <a:endParaRPr lang="en-US"/>
          </a:p>
          <a:p>
            <a:r>
              <a:rPr lang="en-US"/>
              <a:t>Net result: hyperglycaemia, osmotic diuresis, acidosis - ketones &amp; lactic acidosis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A7853-36E8-49FB-8DCF-70BA0A723027}" type="slidenum">
              <a:rPr lang="en-US"/>
              <a:pPr/>
              <a:t>31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4FF70-DAF2-48C0-9A82-C51976D10709}" type="slidenum">
              <a:rPr lang="en-US"/>
              <a:pPr/>
              <a:t>32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Aspiration Pneumonia - NG tube</a:t>
            </a:r>
          </a:p>
          <a:p>
            <a:r>
              <a:rPr lang="en-US"/>
              <a:t>Neurological pathologies - cerebral venous thrombosis/sub-arachnoid haemorrhage/acute obstructive hydrocephalus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1161C-5B75-4924-B3B6-E7630A6DFC87}" type="slidenum">
              <a:rPr lang="en-US"/>
              <a:pPr/>
              <a:t>33</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a:t>Because Cerebral </a:t>
            </a:r>
            <a:r>
              <a:rPr lang="en-US" dirty="0" err="1"/>
              <a:t>Oedema</a:t>
            </a:r>
            <a:r>
              <a:rPr lang="en-US" dirty="0"/>
              <a:t> is the leading cause of death in DKA - looked into further</a:t>
            </a:r>
          </a:p>
          <a:p>
            <a:r>
              <a:rPr lang="en-US" dirty="0"/>
              <a:t>3 Case control studies</a:t>
            </a:r>
          </a:p>
          <a:p>
            <a:r>
              <a:rPr lang="en-US" dirty="0"/>
              <a:t>Highest risk are those that are young/newly diagnosed/severely acidotic - close monitoring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1DFF1-278F-4FD0-9DF1-9227988BBD9C}" type="slidenum">
              <a:rPr lang="en-US"/>
              <a:pPr/>
              <a:t>34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Study in UK</a:t>
            </a:r>
          </a:p>
          <a:p>
            <a:r>
              <a:rPr lang="en-US"/>
              <a:t>10/44 cases had headache-</a:t>
            </a:r>
          </a:p>
          <a:p>
            <a:r>
              <a:rPr lang="en-US"/>
              <a:t>2 at same time as deterioration </a:t>
            </a:r>
          </a:p>
          <a:p>
            <a:r>
              <a:rPr lang="en-US"/>
              <a:t>2 after</a:t>
            </a:r>
          </a:p>
          <a:p>
            <a:r>
              <a:rPr lang="en-US"/>
              <a:t>6 at 2-12hrs before event/and in 2 2-3 hrs before respiratory arrest</a:t>
            </a:r>
          </a:p>
          <a:p>
            <a:r>
              <a:rPr lang="en-US"/>
              <a:t>2/30 controls</a:t>
            </a:r>
          </a:p>
          <a:p>
            <a:r>
              <a:rPr lang="en-US"/>
              <a:t>Headache before admission and not mentioned again during treatment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DCCT</a:t>
            </a:r>
            <a:r>
              <a:rPr lang="en-GB" baseline="0" dirty="0" smtClean="0"/>
              <a:t> (Diabetes complications and control trial) showed as treatment </a:t>
            </a:r>
            <a:r>
              <a:rPr lang="en-GB" baseline="0" dirty="0" err="1" smtClean="0"/>
              <a:t>intesified</a:t>
            </a:r>
            <a:r>
              <a:rPr lang="en-GB" baseline="0" dirty="0" smtClean="0"/>
              <a:t> so did the incidence of hypos.</a:t>
            </a:r>
          </a:p>
          <a:p>
            <a:r>
              <a:rPr lang="en-GB" baseline="0" dirty="0" smtClean="0"/>
              <a:t>Hypo </a:t>
            </a:r>
            <a:r>
              <a:rPr lang="en-GB" baseline="0" dirty="0" err="1" smtClean="0"/>
              <a:t>unawarness</a:t>
            </a:r>
            <a:r>
              <a:rPr lang="en-GB" baseline="0" dirty="0" smtClean="0"/>
              <a:t> occurs with frequent hypos and can be reversed by avoiding hypoglycaemia for 2-3 weeks.</a:t>
            </a:r>
          </a:p>
          <a:p>
            <a:pPr lvl="3" eaLnBrk="1" hangingPunct="1"/>
            <a:r>
              <a:rPr lang="en-GB" sz="1600" dirty="0" smtClean="0"/>
              <a:t>Mode of measurement </a:t>
            </a:r>
          </a:p>
          <a:p>
            <a:pPr lvl="4" eaLnBrk="1" hangingPunct="1"/>
            <a:r>
              <a:rPr lang="en-GB" sz="1600" dirty="0" smtClean="0"/>
              <a:t>10-15% lower with meters</a:t>
            </a:r>
          </a:p>
          <a:p>
            <a:pPr lvl="4" eaLnBrk="1" hangingPunct="1"/>
            <a:r>
              <a:rPr lang="en-GB" sz="1600" dirty="0" smtClean="0"/>
              <a:t>Meters are accurate within 15% of blood sugar reading</a:t>
            </a:r>
          </a:p>
          <a:p>
            <a:pPr lvl="3" eaLnBrk="1" hangingPunct="1"/>
            <a:r>
              <a:rPr lang="en-GB" sz="1600" dirty="0" smtClean="0"/>
              <a:t>Haematocrit</a:t>
            </a:r>
          </a:p>
          <a:p>
            <a:pPr lvl="3" eaLnBrk="1" hangingPunct="1"/>
            <a:r>
              <a:rPr lang="en-GB" sz="1600" dirty="0" smtClean="0"/>
              <a:t>Venous or arterial (arterial 10% higher)</a:t>
            </a:r>
            <a:endParaRPr lang="en-GB" baseline="0" dirty="0" smtClean="0"/>
          </a:p>
          <a:p>
            <a:r>
              <a:rPr lang="en-GB" baseline="0" dirty="0" smtClean="0"/>
              <a:t>Hypoglycaemia can affect cognitive function and is a significant factor in excess mortality in diabetes patients.</a:t>
            </a:r>
          </a:p>
          <a:p>
            <a:r>
              <a:rPr lang="en-GB" baseline="0" dirty="0" smtClean="0"/>
              <a:t>Sudden nocturnal deaths in young persons with type 1 has been described as ‘dead in bed’ syndrome and is responsible for about 6% of those under 40 years.  Nocturnal hypoglycaemia has been implicated as the cause for these deaths.  </a:t>
            </a:r>
            <a:endParaRPr lang="en-GB"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37</a:t>
            </a:fld>
            <a:endParaRPr lang="en-GB"/>
          </a:p>
        </p:txBody>
      </p:sp>
    </p:spTree>
    <p:extLst>
      <p:ext uri="{BB962C8B-B14F-4D97-AF65-F5344CB8AC3E}">
        <p14:creationId xmlns:p14="http://schemas.microsoft.com/office/powerpoint/2010/main" val="2892698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38</a:t>
            </a:fld>
            <a:endParaRPr lang="en-GB"/>
          </a:p>
        </p:txBody>
      </p:sp>
    </p:spTree>
    <p:extLst>
      <p:ext uri="{BB962C8B-B14F-4D97-AF65-F5344CB8AC3E}">
        <p14:creationId xmlns:p14="http://schemas.microsoft.com/office/powerpoint/2010/main" val="130485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 </a:t>
            </a:r>
            <a:r>
              <a:rPr lang="en-US" dirty="0" err="1" smtClean="0"/>
              <a:t>Langerhans</a:t>
            </a:r>
            <a:r>
              <a:rPr lang="en-US" dirty="0" smtClean="0"/>
              <a:t> was the 1</a:t>
            </a:r>
            <a:r>
              <a:rPr lang="en-US" baseline="30000" dirty="0" smtClean="0"/>
              <a:t>st</a:t>
            </a:r>
            <a:r>
              <a:rPr lang="en-US" dirty="0" smtClean="0"/>
              <a:t> to describe small clusters of cells with distinct morphology in preparations of</a:t>
            </a:r>
            <a:r>
              <a:rPr lang="en-US" baseline="0" dirty="0" smtClean="0"/>
              <a:t> the </a:t>
            </a:r>
            <a:r>
              <a:rPr lang="en-US" baseline="0" dirty="0" err="1" smtClean="0"/>
              <a:t>pancreas(haemotoxylin</a:t>
            </a:r>
            <a:r>
              <a:rPr lang="en-US" baseline="0" dirty="0" smtClean="0"/>
              <a:t> and Eosin stain)</a:t>
            </a:r>
          </a:p>
          <a:p>
            <a:r>
              <a:rPr lang="en-US" baseline="0" dirty="0" smtClean="0"/>
              <a:t>The cells were named ’islets of </a:t>
            </a:r>
            <a:r>
              <a:rPr lang="en-US" baseline="0" dirty="0" err="1" smtClean="0"/>
              <a:t>langerhans</a:t>
            </a:r>
            <a:r>
              <a:rPr lang="en-US" baseline="0" dirty="0" smtClean="0"/>
              <a:t>’ post </a:t>
            </a:r>
            <a:r>
              <a:rPr lang="en-US" baseline="0" dirty="0" err="1" smtClean="0"/>
              <a:t>humously</a:t>
            </a:r>
            <a:r>
              <a:rPr lang="en-US" baseline="0" dirty="0" smtClean="0"/>
              <a:t>.  </a:t>
            </a:r>
          </a:p>
          <a:p>
            <a:r>
              <a:rPr lang="en-US" baseline="0" dirty="0" smtClean="0"/>
              <a:t>Normal pancreas has 1million islets, only 2-3% of the gland’s mass</a:t>
            </a:r>
          </a:p>
          <a:p>
            <a:r>
              <a:rPr lang="en-US" baseline="0" dirty="0" smtClean="0"/>
              <a:t>The 4 main cell types </a:t>
            </a:r>
            <a:r>
              <a:rPr lang="en-US" baseline="0" dirty="0" err="1" smtClean="0"/>
              <a:t>a,b,d</a:t>
            </a:r>
            <a:r>
              <a:rPr lang="en-US" baseline="0" dirty="0" smtClean="0"/>
              <a:t> and pancreatic polypeptide.  </a:t>
            </a:r>
          </a:p>
          <a:p>
            <a:r>
              <a:rPr lang="en-US" baseline="0" dirty="0" smtClean="0"/>
              <a:t>Beta cells are most numerous – insulin producing cells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C96998-46C0-5C41-BE67-DB3A7F7EE91C}"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Approximately 0.3g/kg</a:t>
            </a:r>
          </a:p>
          <a:p>
            <a:r>
              <a:rPr lang="en-GB" dirty="0" smtClean="0"/>
              <a:t>Recheck</a:t>
            </a:r>
            <a:r>
              <a:rPr lang="en-GB" baseline="0" dirty="0" smtClean="0"/>
              <a:t> blood glucose in 15 minutes &gt;5.6 or </a:t>
            </a:r>
            <a:r>
              <a:rPr lang="en-GB" baseline="0" dirty="0" err="1" smtClean="0"/>
              <a:t>normoglycaemia</a:t>
            </a:r>
            <a:endParaRPr lang="en-GB"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40</a:t>
            </a:fld>
            <a:endParaRPr lang="en-GB"/>
          </a:p>
        </p:txBody>
      </p:sp>
    </p:spTree>
    <p:extLst>
      <p:ext uri="{BB962C8B-B14F-4D97-AF65-F5344CB8AC3E}">
        <p14:creationId xmlns:p14="http://schemas.microsoft.com/office/powerpoint/2010/main" val="2348574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Chocolate is not recommended as it takes longer to absorb the carbohydrate</a:t>
            </a:r>
            <a:endParaRPr lang="en-GB"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41</a:t>
            </a:fld>
            <a:endParaRPr lang="en-GB"/>
          </a:p>
        </p:txBody>
      </p:sp>
    </p:spTree>
    <p:extLst>
      <p:ext uri="{BB962C8B-B14F-4D97-AF65-F5344CB8AC3E}">
        <p14:creationId xmlns:p14="http://schemas.microsoft.com/office/powerpoint/2010/main" val="996890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 in carbohydrate content</a:t>
            </a:r>
            <a:endParaRPr lang="en-GB"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42</a:t>
            </a:fld>
            <a:endParaRPr lang="en-GB"/>
          </a:p>
        </p:txBody>
      </p:sp>
    </p:spTree>
    <p:extLst>
      <p:ext uri="{BB962C8B-B14F-4D97-AF65-F5344CB8AC3E}">
        <p14:creationId xmlns:p14="http://schemas.microsoft.com/office/powerpoint/2010/main" val="272627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Education and use of CGM</a:t>
            </a:r>
            <a:r>
              <a:rPr lang="en-GB" baseline="0" dirty="0" smtClean="0"/>
              <a:t> with temporary suspend for treatment of severe recurrent hypos especially night time.</a:t>
            </a:r>
            <a:endParaRPr lang="en-GB"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43</a:t>
            </a:fld>
            <a:endParaRPr lang="en-GB"/>
          </a:p>
        </p:txBody>
      </p:sp>
    </p:spTree>
    <p:extLst>
      <p:ext uri="{BB962C8B-B14F-4D97-AF65-F5344CB8AC3E}">
        <p14:creationId xmlns:p14="http://schemas.microsoft.com/office/powerpoint/2010/main" val="1991213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Education and use of CGM</a:t>
            </a:r>
            <a:r>
              <a:rPr lang="en-GB" baseline="0" dirty="0" smtClean="0"/>
              <a:t> with temporary suspend for treatment of severe recurrent hypos especially night time.</a:t>
            </a:r>
            <a:endParaRPr lang="en-GB" dirty="0" smtClean="0"/>
          </a:p>
          <a:p>
            <a:r>
              <a:rPr lang="en-GB" dirty="0" smtClean="0"/>
              <a:t>Exclusion of Adrenal antibodies/</a:t>
            </a:r>
            <a:r>
              <a:rPr lang="en-GB" dirty="0" err="1" smtClean="0"/>
              <a:t>Coeliac</a:t>
            </a:r>
            <a:r>
              <a:rPr lang="en-GB" dirty="0" smtClean="0"/>
              <a:t> screen/hypothyroidism and in</a:t>
            </a:r>
            <a:r>
              <a:rPr lang="en-GB" baseline="0" dirty="0" smtClean="0"/>
              <a:t> rare cases insulin antibodies.</a:t>
            </a:r>
            <a:endParaRPr lang="en-GB"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44</a:t>
            </a:fld>
            <a:endParaRPr lang="en-GB"/>
          </a:p>
        </p:txBody>
      </p:sp>
    </p:spTree>
    <p:extLst>
      <p:ext uri="{BB962C8B-B14F-4D97-AF65-F5344CB8AC3E}">
        <p14:creationId xmlns:p14="http://schemas.microsoft.com/office/powerpoint/2010/main" val="3549821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5CE4475-868B-4ADB-977E-7AA316229091}" type="slidenum">
              <a:rPr lang="en-GB" smtClean="0"/>
              <a:pPr/>
              <a:t>46</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Should be familiar with safely managing DKA, reducing risk of developing</a:t>
            </a:r>
            <a:r>
              <a:rPr lang="en-GB" baseline="0" dirty="0" smtClean="0"/>
              <a:t> cerebral oedema and how to treat this.</a:t>
            </a:r>
          </a:p>
          <a:p>
            <a:r>
              <a:rPr lang="en-GB" baseline="0" dirty="0" smtClean="0"/>
              <a:t>Giving advice over the phone following sick day rules </a:t>
            </a:r>
          </a:p>
          <a:p>
            <a:r>
              <a:rPr lang="en-GB" baseline="0" dirty="0" smtClean="0"/>
              <a:t>Safely manage hypoglycaemia and recognise possible causes/presentation</a:t>
            </a:r>
            <a:endParaRPr lang="en-GB"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50</a:t>
            </a:fld>
            <a:endParaRPr lang="en-GB"/>
          </a:p>
        </p:txBody>
      </p:sp>
    </p:spTree>
    <p:extLst>
      <p:ext uri="{BB962C8B-B14F-4D97-AF65-F5344CB8AC3E}">
        <p14:creationId xmlns:p14="http://schemas.microsoft.com/office/powerpoint/2010/main" val="41355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Paul </a:t>
            </a:r>
            <a:r>
              <a:rPr lang="en-US" dirty="0" err="1" smtClean="0"/>
              <a:t>Langerhans</a:t>
            </a:r>
            <a:r>
              <a:rPr lang="en-US" dirty="0" smtClean="0"/>
              <a:t> was the 1</a:t>
            </a:r>
            <a:r>
              <a:rPr lang="en-US" baseline="30000" dirty="0" smtClean="0"/>
              <a:t>st</a:t>
            </a:r>
            <a:r>
              <a:rPr lang="en-US" dirty="0" smtClean="0"/>
              <a:t> to describe small clusters of cells with distinct morphology in preparations of</a:t>
            </a:r>
            <a:r>
              <a:rPr lang="en-US" baseline="0" dirty="0" smtClean="0"/>
              <a:t> the pancreas</a:t>
            </a:r>
          </a:p>
          <a:p>
            <a:r>
              <a:rPr lang="en-US" baseline="0" dirty="0" smtClean="0"/>
              <a:t>The cells were named ’islets of </a:t>
            </a:r>
            <a:r>
              <a:rPr lang="en-US" baseline="0" dirty="0" err="1" smtClean="0"/>
              <a:t>langerhans</a:t>
            </a:r>
            <a:r>
              <a:rPr lang="en-US" baseline="0" dirty="0" smtClean="0"/>
              <a:t>’ post </a:t>
            </a:r>
            <a:r>
              <a:rPr lang="en-US" baseline="0" dirty="0" err="1" smtClean="0"/>
              <a:t>humously</a:t>
            </a:r>
            <a:r>
              <a:rPr lang="en-US" baseline="0" dirty="0" smtClean="0"/>
              <a:t>.  </a:t>
            </a:r>
          </a:p>
          <a:p>
            <a:r>
              <a:rPr lang="en-US" baseline="0" dirty="0" smtClean="0"/>
              <a:t>Normal pancreas has 1million islets, only 2-3% of the gland’s mass – volume together no larger than a finger tip (Contains total 200 units of insulin in an adult)</a:t>
            </a:r>
          </a:p>
          <a:p>
            <a:r>
              <a:rPr lang="en-US" baseline="0" dirty="0" smtClean="0"/>
              <a:t>The 4 main cell types </a:t>
            </a:r>
            <a:r>
              <a:rPr lang="en-US" baseline="0" dirty="0" err="1" smtClean="0"/>
              <a:t>a,b,d</a:t>
            </a:r>
            <a:r>
              <a:rPr lang="en-US" baseline="0" dirty="0" smtClean="0"/>
              <a:t> and pancreatic polypeptide.  </a:t>
            </a:r>
          </a:p>
          <a:p>
            <a:r>
              <a:rPr lang="en-US" baseline="0" dirty="0" smtClean="0"/>
              <a:t>Beta cells are most numerous – insulin producing cells</a:t>
            </a:r>
          </a:p>
          <a:p>
            <a:r>
              <a:rPr lang="en-US" baseline="0" dirty="0" smtClean="0"/>
              <a:t>In type 1 diabetes – the most common in children and adolescence - there is autoimmune mediated destruction of the B cells – islets with chronic inflammatory infiltrate - with mainly </a:t>
            </a:r>
            <a:r>
              <a:rPr lang="en-US" baseline="0" dirty="0" err="1" smtClean="0"/>
              <a:t>t</a:t>
            </a:r>
            <a:r>
              <a:rPr lang="en-US" baseline="0" dirty="0" smtClean="0"/>
              <a:t>-cells and macrophages.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C96998-46C0-5C41-BE67-DB3A7F7EE91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One model of evolution is that individuals have a genetic predisposition to the disease.</a:t>
            </a:r>
          </a:p>
          <a:p>
            <a:pPr eaLnBrk="1" hangingPunct="1">
              <a:spcBef>
                <a:spcPct val="0"/>
              </a:spcBef>
            </a:pPr>
            <a:r>
              <a:rPr lang="en-US" smtClean="0"/>
              <a:t>Enviromental factors then act as triggers of the T-Cell mediatd autoimmune destruction of B cells – insulinitis and decreased B cells</a:t>
            </a:r>
          </a:p>
          <a:p>
            <a:pPr eaLnBrk="1" hangingPunct="1">
              <a:spcBef>
                <a:spcPct val="0"/>
              </a:spcBef>
            </a:pPr>
            <a:r>
              <a:rPr lang="en-US" smtClean="0"/>
              <a:t>Glucose intolerance first with loss of 1</a:t>
            </a:r>
            <a:r>
              <a:rPr lang="en-US" baseline="30000" smtClean="0"/>
              <a:t>st</a:t>
            </a:r>
            <a:r>
              <a:rPr lang="en-US" smtClean="0"/>
              <a:t> phase of insulin secretion</a:t>
            </a:r>
          </a:p>
          <a:p>
            <a:pPr eaLnBrk="1" hangingPunct="1">
              <a:spcBef>
                <a:spcPct val="0"/>
              </a:spcBef>
            </a:pPr>
            <a:r>
              <a:rPr lang="en-US" smtClean="0"/>
              <a:t>Subsequently clinical onset of overt diabetes</a:t>
            </a:r>
          </a:p>
          <a:p>
            <a:pPr eaLnBrk="1" hangingPunct="1">
              <a:spcBef>
                <a:spcPct val="0"/>
              </a:spcBef>
            </a:pPr>
            <a:r>
              <a:rPr lang="en-US" smtClean="0"/>
              <a:t>Still B cells present therefore C-peptide detectable and honeymoon phase.  </a:t>
            </a:r>
          </a:p>
          <a:p>
            <a:pPr eaLnBrk="1" hangingPunct="1">
              <a:spcBef>
                <a:spcPct val="0"/>
              </a:spcBef>
            </a:pPr>
            <a:endParaRPr lang="en-US" smtClean="0"/>
          </a:p>
          <a:p>
            <a:pPr eaLnBrk="1" hangingPunct="1">
              <a:spcBef>
                <a:spcPct val="0"/>
              </a:spcBef>
            </a:pPr>
            <a:r>
              <a:rPr lang="en-US" smtClean="0"/>
              <a:t>Immune modulation tried before frank diabetes occurs. </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F922FE-5470-4FDB-8137-B132836DD474}" type="slidenum">
              <a:rPr lang="en-US">
                <a:ea typeface="ＭＳ Ｐゴシック" pitchFamily="-60" charset="-128"/>
                <a:cs typeface="ＭＳ Ｐゴシック" pitchFamily="-60" charset="-128"/>
              </a:rPr>
              <a:pPr fontAlgn="base">
                <a:spcBef>
                  <a:spcPct val="0"/>
                </a:spcBef>
                <a:spcAft>
                  <a:spcPct val="0"/>
                </a:spcAft>
                <a:defRPr/>
              </a:pPr>
              <a:t>8</a:t>
            </a:fld>
            <a:endParaRPr lang="en-US">
              <a:ea typeface="ＭＳ Ｐゴシック" pitchFamily="-60" charset="-128"/>
              <a:cs typeface="ＭＳ Ｐゴシック" pitchFamily="-6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Placeholder 2"/>
          <p:cNvSpPr>
            <a:spLocks noGrp="1" noRot="1" noChangeAspect="1"/>
          </p:cNvSpPr>
          <p:nvPr>
            <p:ph type="sldImg"/>
          </p:nvPr>
        </p:nvSpPr>
        <p:spPr bwMode="auto">
          <a:noFill/>
          <a:ln>
            <a:solidFill>
              <a:srgbClr val="000000"/>
            </a:solidFill>
            <a:miter lim="800000"/>
            <a:headEnd/>
            <a:tailEnd/>
          </a:ln>
        </p:spPr>
      </p:sp>
      <p:sp>
        <p:nvSpPr>
          <p:cNvPr id="1269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Placeholder 2"/>
          <p:cNvSpPr>
            <a:spLocks noGrp="1" noRot="1" noChangeAspect="1"/>
          </p:cNvSpPr>
          <p:nvPr>
            <p:ph type="sldImg"/>
          </p:nvPr>
        </p:nvSpPr>
        <p:spPr bwMode="auto">
          <a:noFill/>
          <a:ln>
            <a:solidFill>
              <a:srgbClr val="000000"/>
            </a:solidFill>
            <a:miter lim="800000"/>
            <a:headEnd/>
            <a:tailEnd/>
          </a:ln>
        </p:spPr>
      </p:sp>
      <p:sp>
        <p:nvSpPr>
          <p:cNvPr id="1331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28,439</a:t>
            </a:r>
            <a:r>
              <a:rPr lang="en-US" dirty="0" smtClean="0"/>
              <a:t> in UK in </a:t>
            </a:r>
            <a:r>
              <a:rPr lang="en-US" dirty="0" err="1" smtClean="0"/>
              <a:t>lasr</a:t>
            </a:r>
            <a:r>
              <a:rPr lang="en-US" dirty="0" smtClean="0"/>
              <a:t> RCPCH</a:t>
            </a:r>
            <a:r>
              <a:rPr lang="en-US" baseline="0" dirty="0" smtClean="0"/>
              <a:t> survey 2015-16</a:t>
            </a:r>
            <a:endParaRPr lang="en-US" dirty="0" smtClean="0"/>
          </a:p>
          <a:p>
            <a:r>
              <a:rPr lang="en-US" dirty="0" smtClean="0"/>
              <a:t>Projected increase 70% from 2005-2020 (Lancet)</a:t>
            </a:r>
          </a:p>
          <a:p>
            <a:r>
              <a:rPr lang="en-GB" dirty="0" smtClean="0"/>
              <a:t>95.3% Type 1 Diabetes</a:t>
            </a:r>
          </a:p>
          <a:p>
            <a:r>
              <a:rPr lang="en-GB" dirty="0" smtClean="0"/>
              <a:t>1.9% Type 2</a:t>
            </a:r>
            <a:endParaRPr lang="en-GB" dirty="0"/>
          </a:p>
        </p:txBody>
      </p:sp>
      <p:sp>
        <p:nvSpPr>
          <p:cNvPr id="4" name="Slide Number Placeholder 3"/>
          <p:cNvSpPr>
            <a:spLocks noGrp="1"/>
          </p:cNvSpPr>
          <p:nvPr>
            <p:ph type="sldNum" sz="quarter" idx="10"/>
          </p:nvPr>
        </p:nvSpPr>
        <p:spPr/>
        <p:txBody>
          <a:bodyPr/>
          <a:lstStyle/>
          <a:p>
            <a:fld id="{445576D6-44FB-43BE-BE07-FDDE87BA747E}" type="slidenum">
              <a:rPr lang="en-GB" smtClean="0"/>
              <a:pPr/>
              <a:t>11</a:t>
            </a:fld>
            <a:endParaRPr lang="en-GB"/>
          </a:p>
        </p:txBody>
      </p:sp>
    </p:spTree>
    <p:extLst>
      <p:ext uri="{BB962C8B-B14F-4D97-AF65-F5344CB8AC3E}">
        <p14:creationId xmlns:p14="http://schemas.microsoft.com/office/powerpoint/2010/main" val="276820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8EB2B6-A006-4B12-AAE4-F0C8C9AC53C8}" type="slidenum">
              <a:rPr lang="en-GB" altLang="en-US"/>
              <a:pPr eaLnBrk="1" hangingPunct="1"/>
              <a:t>12</a:t>
            </a:fld>
            <a:endParaRPr lang="en-GB"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GB" altLang="en-US" smtClean="0"/>
              <a:t>Counter regulatory hormones – Increase in gluconeogenesis and ketone production</a:t>
            </a:r>
          </a:p>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EDBEE6-D89D-48FB-890D-65B24D022667}" type="datetimeFigureOut">
              <a:rPr lang="en-GB" smtClean="0"/>
              <a:pPr/>
              <a:t>27/10/17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F1912-6C46-414B-A3ED-817FAA1B01BF}" type="slidenum">
              <a:rPr lang="en-GB" smtClean="0"/>
              <a:pPr/>
              <a:t>‹#›</a:t>
            </a:fld>
            <a:endParaRPr lang="en-GB"/>
          </a:p>
        </p:txBody>
      </p:sp>
    </p:spTree>
    <p:extLst>
      <p:ext uri="{BB962C8B-B14F-4D97-AF65-F5344CB8AC3E}">
        <p14:creationId xmlns:p14="http://schemas.microsoft.com/office/powerpoint/2010/main" val="404321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EDBEE6-D89D-48FB-890D-65B24D022667}" type="datetimeFigureOut">
              <a:rPr lang="en-GB" smtClean="0"/>
              <a:pPr/>
              <a:t>27/10/17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F1912-6C46-414B-A3ED-817FAA1B01BF}" type="slidenum">
              <a:rPr lang="en-GB" smtClean="0"/>
              <a:pPr/>
              <a:t>‹#›</a:t>
            </a:fld>
            <a:endParaRPr lang="en-GB"/>
          </a:p>
        </p:txBody>
      </p:sp>
    </p:spTree>
    <p:extLst>
      <p:ext uri="{BB962C8B-B14F-4D97-AF65-F5344CB8AC3E}">
        <p14:creationId xmlns:p14="http://schemas.microsoft.com/office/powerpoint/2010/main" val="270593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EDBEE6-D89D-48FB-890D-65B24D022667}" type="datetimeFigureOut">
              <a:rPr lang="en-GB" smtClean="0"/>
              <a:pPr/>
              <a:t>27/10/17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F1912-6C46-414B-A3ED-817FAA1B01BF}" type="slidenum">
              <a:rPr lang="en-GB" smtClean="0"/>
              <a:pPr/>
              <a:t>‹#›</a:t>
            </a:fld>
            <a:endParaRPr lang="en-GB"/>
          </a:p>
        </p:txBody>
      </p:sp>
    </p:spTree>
    <p:extLst>
      <p:ext uri="{BB962C8B-B14F-4D97-AF65-F5344CB8AC3E}">
        <p14:creationId xmlns:p14="http://schemas.microsoft.com/office/powerpoint/2010/main" val="239380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0"/>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15456E-B7FE-4651-8654-F3DB256F51BC}"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7A7D08-4A4D-41D0-A65D-2CF3AF431B47}"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9783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639737-2B76-4904-8BF4-E434F7DF268C}"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DAC8E8C8-BF84-4C4A-8906-35F90D067EFC}"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7089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2C84EA-734E-4D7D-9CC2-3036420079A2}"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F5C7FAA6-F8D3-4619-811F-045CC161AB7C}"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216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B81527C-2152-42B4-9147-5355BD91FAF2}"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5CBFB16-49BD-4E9F-9872-F7517279ADA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960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227B26-B3D5-4400-9E9E-7292C9260665}"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5478E1C9-B59B-4500-9112-4D2AC9FE46E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0460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67FDAB-4DE6-4171-80E7-6C7E3CA98A8F}"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629AA174-75E2-453D-BEBF-7017067F0445}"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26024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32A900-184D-40B9-A73F-2C256C3020B2}"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0654818F-1EEC-48AC-BBDB-1B7ADE20B5B3}"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572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69" y="27316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19" y="143512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6DF1F6-07C7-4373-A042-E707F254C501}"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00DB4B3-A4FA-4C97-A409-4E963CC0D94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084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EDBEE6-D89D-48FB-890D-65B24D022667}" type="datetimeFigureOut">
              <a:rPr lang="en-GB" smtClean="0"/>
              <a:pPr/>
              <a:t>27/10/17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F1912-6C46-414B-A3ED-817FAA1B01BF}" type="slidenum">
              <a:rPr lang="en-GB" smtClean="0"/>
              <a:pPr/>
              <a:t>‹#›</a:t>
            </a:fld>
            <a:endParaRPr lang="en-GB"/>
          </a:p>
        </p:txBody>
      </p:sp>
    </p:spTree>
    <p:extLst>
      <p:ext uri="{BB962C8B-B14F-4D97-AF65-F5344CB8AC3E}">
        <p14:creationId xmlns:p14="http://schemas.microsoft.com/office/powerpoint/2010/main" val="170704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D1137D-F8EB-4716-A4CC-3A47E4AA648A}"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21BC758-B7BA-458B-938A-D9D8D72664CA}"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550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2FBFED-7274-4998-93FF-17ABB807CF1D}"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5799030-B205-4BDA-AA1E-D83D171C3FD2}"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571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53"/>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753"/>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24FE51-596D-4090-AF43-9B69BF20D685}"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3CFDB03-E093-49A0-8950-3FEABD3EE6D3}"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1928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38238"/>
            <a:ext cx="8229600" cy="735012"/>
          </a:xfrm>
        </p:spPr>
        <p:txBody>
          <a:bodyPr/>
          <a:lstStyle/>
          <a:p>
            <a:r>
              <a:rPr lang="en-US"/>
              <a:t>Click to edit Master title style</a:t>
            </a:r>
          </a:p>
        </p:txBody>
      </p:sp>
      <p:sp>
        <p:nvSpPr>
          <p:cNvPr id="3" name="Table Placeholder 2"/>
          <p:cNvSpPr>
            <a:spLocks noGrp="1"/>
          </p:cNvSpPr>
          <p:nvPr>
            <p:ph type="tbl" idx="1"/>
          </p:nvPr>
        </p:nvSpPr>
        <p:spPr>
          <a:xfrm>
            <a:off x="457200" y="2017714"/>
            <a:ext cx="8229600" cy="4703762"/>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CE9607D7-A538-4C87-9BCA-543160B44EDA}"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97A1578-F7B1-46EE-B5D9-BB6F447E1686}"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10770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8238"/>
            <a:ext cx="8229600" cy="735012"/>
          </a:xfrm>
        </p:spPr>
        <p:txBody>
          <a:bodyPr/>
          <a:lstStyle/>
          <a:p>
            <a:r>
              <a:rPr lang="en-US"/>
              <a:t>Click to edit Master title style</a:t>
            </a:r>
          </a:p>
        </p:txBody>
      </p:sp>
      <p:sp>
        <p:nvSpPr>
          <p:cNvPr id="3" name="Content Placeholder 2"/>
          <p:cNvSpPr>
            <a:spLocks noGrp="1"/>
          </p:cNvSpPr>
          <p:nvPr>
            <p:ph sz="half" idx="1"/>
          </p:nvPr>
        </p:nvSpPr>
        <p:spPr>
          <a:xfrm>
            <a:off x="457200" y="2017714"/>
            <a:ext cx="4038600" cy="470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017828"/>
            <a:ext cx="4038600" cy="227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445100"/>
            <a:ext cx="4038600" cy="227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62CEA2E1-DFB5-4D68-BD5A-00200875DC4F}" type="datetimeFigureOut">
              <a:rPr lang="en-US">
                <a:solidFill>
                  <a:prstClr val="black">
                    <a:tint val="75000"/>
                  </a:prstClr>
                </a:solidFill>
                <a:latin typeface="Calibri"/>
              </a:rPr>
              <a:pPr>
                <a:defRPr/>
              </a:pPr>
              <a:t>27/10/17</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2320367F-E0E4-4391-B3D3-B2E2FF28D328}"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9468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1"/>
            <a:ext cx="8229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3938703"/>
            <a:ext cx="8229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solidFill>
                <a:prstClr val="black">
                  <a:tint val="75000"/>
                </a:prstClr>
              </a:solidFill>
              <a:latin typeface="Calibri"/>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5BD425F6-AA4C-D141-9E41-71F02F9D8C6E}" type="slidenum">
              <a:rPr lang="en-GB">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189790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53"/>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solidFill>
                <a:prstClr val="black">
                  <a:tint val="75000"/>
                </a:prstClr>
              </a:solidFill>
              <a:latin typeface="Calibri"/>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769601A-BDFF-4E79-A3B7-2C36118C1D3E}" type="slidenum">
              <a:rPr lang="en-GB">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596219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1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solidFill>
                <a:prstClr val="black">
                  <a:tint val="75000"/>
                </a:prstClr>
              </a:solidFill>
              <a:latin typeface="Calibri"/>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BE4D209-940A-40D3-8836-D987FF268EAA}" type="slidenum">
              <a:rPr lang="en-GB">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504095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9"/>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7310BA0-EA0A-A249-B493-C13EF16C0607}"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5784634-169E-2446-8114-B944E8200A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806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310BA0-EA0A-A249-B493-C13EF16C0607}"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5784634-169E-2446-8114-B944E8200A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730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DBEE6-D89D-48FB-890D-65B24D022667}" type="datetimeFigureOut">
              <a:rPr lang="en-GB" smtClean="0"/>
              <a:pPr/>
              <a:t>27/10/17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F1912-6C46-414B-A3ED-817FAA1B01BF}" type="slidenum">
              <a:rPr lang="en-GB" smtClean="0"/>
              <a:pPr/>
              <a:t>‹#›</a:t>
            </a:fld>
            <a:endParaRPr lang="en-GB"/>
          </a:p>
        </p:txBody>
      </p:sp>
    </p:spTree>
    <p:extLst>
      <p:ext uri="{BB962C8B-B14F-4D97-AF65-F5344CB8AC3E}">
        <p14:creationId xmlns:p14="http://schemas.microsoft.com/office/powerpoint/2010/main" val="84127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7310BA0-EA0A-A249-B493-C13EF16C0607}"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5784634-169E-2446-8114-B944E8200A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7638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7310BA0-EA0A-A249-B493-C13EF16C0607}"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5784634-169E-2446-8114-B944E8200A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309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8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7310BA0-EA0A-A249-B493-C13EF16C0607}"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5784634-169E-2446-8114-B944E8200A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7993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7310BA0-EA0A-A249-B493-C13EF16C0607}"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5784634-169E-2446-8114-B944E8200A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5811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10BA0-EA0A-A249-B493-C13EF16C0607}"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5784634-169E-2446-8114-B944E8200A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3427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3" y="2731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7310BA0-EA0A-A249-B493-C13EF16C0607}"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5784634-169E-2446-8114-B944E8200A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8789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7310BA0-EA0A-A249-B493-C13EF16C0607}"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5784634-169E-2446-8114-B944E8200A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8283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310BA0-EA0A-A249-B493-C13EF16C0607}"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5784634-169E-2446-8114-B944E8200A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0534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52"/>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752"/>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310BA0-EA0A-A249-B493-C13EF16C0607}" type="datetimeFigureOut">
              <a:rPr lang="en-US" smtClean="0">
                <a:solidFill>
                  <a:prstClr val="black">
                    <a:tint val="75000"/>
                  </a:prstClr>
                </a:solidFill>
                <a:latin typeface="Calibri"/>
              </a:rPr>
              <a:pPr/>
              <a:t>27/10/17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5784634-169E-2446-8114-B944E8200AA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264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EDBEE6-D89D-48FB-890D-65B24D022667}" type="datetimeFigureOut">
              <a:rPr lang="en-GB" smtClean="0"/>
              <a:pPr/>
              <a:t>27/10/17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F1912-6C46-414B-A3ED-817FAA1B01BF}" type="slidenum">
              <a:rPr lang="en-GB" smtClean="0"/>
              <a:pPr/>
              <a:t>‹#›</a:t>
            </a:fld>
            <a:endParaRPr lang="en-GB"/>
          </a:p>
        </p:txBody>
      </p:sp>
    </p:spTree>
    <p:extLst>
      <p:ext uri="{BB962C8B-B14F-4D97-AF65-F5344CB8AC3E}">
        <p14:creationId xmlns:p14="http://schemas.microsoft.com/office/powerpoint/2010/main" val="325800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EDBEE6-D89D-48FB-890D-65B24D022667}" type="datetimeFigureOut">
              <a:rPr lang="en-GB" smtClean="0"/>
              <a:pPr/>
              <a:t>27/10/17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4F1912-6C46-414B-A3ED-817FAA1B01BF}" type="slidenum">
              <a:rPr lang="en-GB" smtClean="0"/>
              <a:pPr/>
              <a:t>‹#›</a:t>
            </a:fld>
            <a:endParaRPr lang="en-GB"/>
          </a:p>
        </p:txBody>
      </p:sp>
    </p:spTree>
    <p:extLst>
      <p:ext uri="{BB962C8B-B14F-4D97-AF65-F5344CB8AC3E}">
        <p14:creationId xmlns:p14="http://schemas.microsoft.com/office/powerpoint/2010/main" val="181192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EDBEE6-D89D-48FB-890D-65B24D022667}" type="datetimeFigureOut">
              <a:rPr lang="en-GB" smtClean="0"/>
              <a:pPr/>
              <a:t>27/10/17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4F1912-6C46-414B-A3ED-817FAA1B01BF}" type="slidenum">
              <a:rPr lang="en-GB" smtClean="0"/>
              <a:pPr/>
              <a:t>‹#›</a:t>
            </a:fld>
            <a:endParaRPr lang="en-GB"/>
          </a:p>
        </p:txBody>
      </p:sp>
    </p:spTree>
    <p:extLst>
      <p:ext uri="{BB962C8B-B14F-4D97-AF65-F5344CB8AC3E}">
        <p14:creationId xmlns:p14="http://schemas.microsoft.com/office/powerpoint/2010/main" val="104662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DBEE6-D89D-48FB-890D-65B24D022667}" type="datetimeFigureOut">
              <a:rPr lang="en-GB" smtClean="0"/>
              <a:pPr/>
              <a:t>27/10/17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4F1912-6C46-414B-A3ED-817FAA1B01BF}" type="slidenum">
              <a:rPr lang="en-GB" smtClean="0"/>
              <a:pPr/>
              <a:t>‹#›</a:t>
            </a:fld>
            <a:endParaRPr lang="en-GB"/>
          </a:p>
        </p:txBody>
      </p:sp>
    </p:spTree>
    <p:extLst>
      <p:ext uri="{BB962C8B-B14F-4D97-AF65-F5344CB8AC3E}">
        <p14:creationId xmlns:p14="http://schemas.microsoft.com/office/powerpoint/2010/main" val="178105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EDBEE6-D89D-48FB-890D-65B24D022667}" type="datetimeFigureOut">
              <a:rPr lang="en-GB" smtClean="0"/>
              <a:pPr/>
              <a:t>27/10/17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F1912-6C46-414B-A3ED-817FAA1B01BF}" type="slidenum">
              <a:rPr lang="en-GB" smtClean="0"/>
              <a:pPr/>
              <a:t>‹#›</a:t>
            </a:fld>
            <a:endParaRPr lang="en-GB"/>
          </a:p>
        </p:txBody>
      </p:sp>
    </p:spTree>
    <p:extLst>
      <p:ext uri="{BB962C8B-B14F-4D97-AF65-F5344CB8AC3E}">
        <p14:creationId xmlns:p14="http://schemas.microsoft.com/office/powerpoint/2010/main" val="136066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EDBEE6-D89D-48FB-890D-65B24D022667}" type="datetimeFigureOut">
              <a:rPr lang="en-GB" smtClean="0"/>
              <a:pPr/>
              <a:t>27/10/17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F1912-6C46-414B-A3ED-817FAA1B01BF}" type="slidenum">
              <a:rPr lang="en-GB" smtClean="0"/>
              <a:pPr/>
              <a:t>‹#›</a:t>
            </a:fld>
            <a:endParaRPr lang="en-GB"/>
          </a:p>
        </p:txBody>
      </p:sp>
    </p:spTree>
    <p:extLst>
      <p:ext uri="{BB962C8B-B14F-4D97-AF65-F5344CB8AC3E}">
        <p14:creationId xmlns:p14="http://schemas.microsoft.com/office/powerpoint/2010/main" val="2738849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DBEE6-D89D-48FB-890D-65B24D022667}" type="datetimeFigureOut">
              <a:rPr lang="en-GB" smtClean="0"/>
              <a:pPr/>
              <a:t>27/10/17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F1912-6C46-414B-A3ED-817FAA1B01BF}" type="slidenum">
              <a:rPr lang="en-GB" smtClean="0"/>
              <a:pPr/>
              <a:t>‹#›</a:t>
            </a:fld>
            <a:endParaRPr lang="en-GB"/>
          </a:p>
        </p:txBody>
      </p:sp>
      <p:pic>
        <p:nvPicPr>
          <p:cNvPr id="7" name="Picture 6"/>
          <p:cNvPicPr>
            <a:picLocks noChangeAspect="1"/>
          </p:cNvPicPr>
          <p:nvPr userDrawn="1"/>
        </p:nvPicPr>
        <p:blipFill>
          <a:blip r:embed="rId13" cstate="print"/>
          <a:stretch>
            <a:fillRect/>
          </a:stretch>
        </p:blipFill>
        <p:spPr>
          <a:xfrm>
            <a:off x="0" y="6131858"/>
            <a:ext cx="2590800" cy="726142"/>
          </a:xfrm>
          <a:prstGeom prst="rect">
            <a:avLst/>
          </a:prstGeom>
        </p:spPr>
      </p:pic>
      <p:pic>
        <p:nvPicPr>
          <p:cNvPr id="8" name="Picture 2"/>
          <p:cNvPicPr>
            <a:picLocks noChangeAspect="1" noChangeArrowheads="1"/>
          </p:cNvPicPr>
          <p:nvPr userDrawn="1"/>
        </p:nvPicPr>
        <p:blipFill>
          <a:blip r:embed="rId14" cstate="print"/>
          <a:srcRect/>
          <a:stretch>
            <a:fillRect/>
          </a:stretch>
        </p:blipFill>
        <p:spPr bwMode="auto">
          <a:xfrm>
            <a:off x="7467600" y="6131560"/>
            <a:ext cx="1676400" cy="726440"/>
          </a:xfrm>
          <a:prstGeom prst="rect">
            <a:avLst/>
          </a:prstGeom>
          <a:noFill/>
          <a:ln w="9525">
            <a:noFill/>
            <a:miter lim="800000"/>
            <a:headEnd/>
            <a:tailEnd/>
          </a:ln>
        </p:spPr>
      </p:pic>
      <p:pic>
        <p:nvPicPr>
          <p:cNvPr id="9" name="Picture 7"/>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112496" y="6131858"/>
            <a:ext cx="2031503" cy="7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15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007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0077"/>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77"/>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77"/>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77"/>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38238"/>
            <a:ext cx="8229600" cy="735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017714"/>
            <a:ext cx="8229600" cy="4703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465"/>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schemeClr val="tx1">
                    <a:tint val="75000"/>
                  </a:schemeClr>
                </a:solidFill>
                <a:latin typeface="+mn-lt"/>
              </a:defRPr>
            </a:lvl1pPr>
          </a:lstStyle>
          <a:p>
            <a:pPr defTabSz="457200">
              <a:defRPr/>
            </a:pPr>
            <a:fld id="{1E732F5D-3E2F-4072-875B-A0A4472BE65A}" type="datetimeFigureOut">
              <a:rPr lang="en-US">
                <a:solidFill>
                  <a:prstClr val="black">
                    <a:tint val="75000"/>
                  </a:prstClr>
                </a:solidFill>
                <a:latin typeface="Calibri"/>
                <a:ea typeface="ＭＳ Ｐゴシック" pitchFamily="34" charset="-128"/>
              </a:rPr>
              <a:pPr defTabSz="457200">
                <a:defRPr/>
              </a:pPr>
              <a:t>27/10/17</a:t>
            </a:fld>
            <a:endParaRPr lang="en-US">
              <a:solidFill>
                <a:prstClr val="black">
                  <a:tint val="75000"/>
                </a:prstClr>
              </a:solidFill>
              <a:latin typeface="Calibri"/>
              <a:ea typeface="ＭＳ Ｐゴシック" pitchFamily="34" charset="-128"/>
            </a:endParaRPr>
          </a:p>
        </p:txBody>
      </p:sp>
      <p:sp>
        <p:nvSpPr>
          <p:cNvPr id="5" name="Footer Placeholder 4"/>
          <p:cNvSpPr>
            <a:spLocks noGrp="1"/>
          </p:cNvSpPr>
          <p:nvPr>
            <p:ph type="ftr" sz="quarter" idx="3"/>
          </p:nvPr>
        </p:nvSpPr>
        <p:spPr>
          <a:xfrm>
            <a:off x="3124200" y="6356465"/>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schemeClr val="tx1">
                    <a:tint val="75000"/>
                  </a:schemeClr>
                </a:solidFill>
                <a:latin typeface="+mn-lt"/>
              </a:defRPr>
            </a:lvl1pPr>
          </a:lstStyle>
          <a:p>
            <a:pPr defTabSz="457200">
              <a:defRPr/>
            </a:pPr>
            <a:endParaRPr lang="en-US">
              <a:solidFill>
                <a:prstClr val="black">
                  <a:tint val="75000"/>
                </a:prstClr>
              </a:solidFill>
              <a:latin typeface="Calibri"/>
              <a:ea typeface="ＭＳ Ｐゴシック" pitchFamily="34" charset="-128"/>
            </a:endParaRPr>
          </a:p>
        </p:txBody>
      </p:sp>
      <p:sp>
        <p:nvSpPr>
          <p:cNvPr id="6" name="Slide Number Placeholder 5"/>
          <p:cNvSpPr>
            <a:spLocks noGrp="1"/>
          </p:cNvSpPr>
          <p:nvPr>
            <p:ph type="sldNum" sz="quarter" idx="4"/>
          </p:nvPr>
        </p:nvSpPr>
        <p:spPr>
          <a:xfrm>
            <a:off x="6553200" y="6356465"/>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schemeClr val="tx1">
                    <a:tint val="75000"/>
                  </a:schemeClr>
                </a:solidFill>
                <a:latin typeface="+mn-lt"/>
              </a:defRPr>
            </a:lvl1pPr>
          </a:lstStyle>
          <a:p>
            <a:pPr defTabSz="457200">
              <a:defRPr/>
            </a:pPr>
            <a:fld id="{FD342D2D-D6C5-404B-B748-E562C8DD4E61}" type="slidenum">
              <a:rPr lang="en-US">
                <a:solidFill>
                  <a:prstClr val="black">
                    <a:tint val="75000"/>
                  </a:prstClr>
                </a:solidFill>
                <a:latin typeface="Calibri"/>
                <a:ea typeface="ＭＳ Ｐゴシック" pitchFamily="34" charset="-128"/>
              </a:rPr>
              <a:pPr defTabSz="457200">
                <a:defRPr/>
              </a:pPr>
              <a:t>‹#›</a:t>
            </a:fld>
            <a:endParaRPr lang="en-US">
              <a:solidFill>
                <a:prstClr val="black">
                  <a:tint val="75000"/>
                </a:prstClr>
              </a:solidFill>
              <a:latin typeface="Calibri"/>
              <a:ea typeface="ＭＳ Ｐゴシック" pitchFamily="34" charset="-128"/>
            </a:endParaRPr>
          </a:p>
        </p:txBody>
      </p:sp>
      <p:pic>
        <p:nvPicPr>
          <p:cNvPr id="1031" name="Picture 1" descr="LTHT-PRESENTATION-SLIDE-2.jpg"/>
          <p:cNvPicPr>
            <a:picLocks noChangeAspect="1"/>
          </p:cNvPicPr>
          <p:nvPr userDrawn="1"/>
        </p:nvPicPr>
        <p:blipFill>
          <a:blip r:embed="rId18"/>
          <a:srcRect b="85629"/>
          <a:stretch>
            <a:fillRect/>
          </a:stretch>
        </p:blipFill>
        <p:spPr bwMode="auto">
          <a:xfrm>
            <a:off x="0" y="0"/>
            <a:ext cx="9144000" cy="984250"/>
          </a:xfrm>
          <a:prstGeom prst="rect">
            <a:avLst/>
          </a:prstGeom>
          <a:noFill/>
          <a:ln w="9525">
            <a:noFill/>
            <a:miter lim="800000"/>
            <a:headEnd/>
            <a:tailEnd/>
          </a:ln>
        </p:spPr>
      </p:pic>
    </p:spTree>
    <p:extLst>
      <p:ext uri="{BB962C8B-B14F-4D97-AF65-F5344CB8AC3E}">
        <p14:creationId xmlns:p14="http://schemas.microsoft.com/office/powerpoint/2010/main" val="1705441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4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7310BA0-EA0A-A249-B493-C13EF16C0607}" type="datetimeFigureOut">
              <a:rPr lang="en-US" smtClean="0">
                <a:solidFill>
                  <a:prstClr val="black">
                    <a:tint val="75000"/>
                  </a:prstClr>
                </a:solidFill>
                <a:latin typeface="Calibri"/>
              </a:rPr>
              <a:pPr defTabSz="457200"/>
              <a:t>27/10/17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4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4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5784634-169E-2446-8114-B944E8200AA9}"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14688849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6913"/>
            <a:ext cx="7772400" cy="963538"/>
          </a:xfrm>
        </p:spPr>
        <p:txBody>
          <a:bodyPr/>
          <a:lstStyle/>
          <a:p>
            <a:r>
              <a:rPr lang="en-GB" dirty="0" smtClean="0"/>
              <a:t/>
            </a:r>
            <a:br>
              <a:rPr lang="en-GB" dirty="0" smtClean="0"/>
            </a:br>
            <a:r>
              <a:rPr lang="en-GB" dirty="0" smtClean="0"/>
              <a:t/>
            </a:r>
            <a:br>
              <a:rPr lang="en-GB" dirty="0" smtClean="0"/>
            </a:br>
            <a:r>
              <a:rPr lang="en-GB" dirty="0"/>
              <a:t/>
            </a:r>
            <a:br>
              <a:rPr lang="en-GB" dirty="0"/>
            </a:br>
            <a:endParaRPr lang="en-GB"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364" y="256032"/>
            <a:ext cx="2283161" cy="815340"/>
          </a:xfrm>
          <a:prstGeom prst="rect">
            <a:avLst/>
          </a:prstGeom>
        </p:spPr>
      </p:pic>
      <p:pic>
        <p:nvPicPr>
          <p:cNvPr id="6" name="Picture 2" descr="http://www.leedsth.nhs.uk/typo3temp/pics/5ac799b7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07" y="1573854"/>
            <a:ext cx="8045489" cy="2512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04736" y="4611216"/>
            <a:ext cx="6474483" cy="2031325"/>
          </a:xfrm>
          <a:prstGeom prst="rect">
            <a:avLst/>
          </a:prstGeom>
          <a:noFill/>
        </p:spPr>
        <p:txBody>
          <a:bodyPr wrap="square" rtlCol="0">
            <a:spAutoFit/>
          </a:bodyPr>
          <a:lstStyle/>
          <a:p>
            <a:pPr defTabSz="457200" fontAlgn="base">
              <a:spcBef>
                <a:spcPct val="0"/>
              </a:spcBef>
              <a:spcAft>
                <a:spcPct val="0"/>
              </a:spcAft>
            </a:pPr>
            <a:r>
              <a:rPr lang="en-US" dirty="0" smtClean="0">
                <a:solidFill>
                  <a:prstClr val="black"/>
                </a:solidFill>
                <a:latin typeface="Arial" charset="0"/>
                <a:ea typeface="ＭＳ Ｐゴシック" pitchFamily="34" charset="-128"/>
              </a:rPr>
              <a:t>                 </a:t>
            </a:r>
            <a:endParaRPr lang="en-US" sz="1600" dirty="0">
              <a:solidFill>
                <a:prstClr val="black"/>
              </a:solidFill>
              <a:latin typeface="Arial" charset="0"/>
              <a:ea typeface="ＭＳ Ｐゴシック" pitchFamily="34" charset="-128"/>
            </a:endParaRPr>
          </a:p>
          <a:p>
            <a:pPr defTabSz="457200" fontAlgn="base">
              <a:spcBef>
                <a:spcPct val="0"/>
              </a:spcBef>
              <a:spcAft>
                <a:spcPct val="0"/>
              </a:spcAft>
            </a:pPr>
            <a:r>
              <a:rPr lang="en-US" sz="1600" dirty="0" smtClean="0">
                <a:solidFill>
                  <a:prstClr val="black"/>
                </a:solidFill>
                <a:latin typeface="Arial" charset="0"/>
                <a:ea typeface="ＭＳ Ｐゴシック" pitchFamily="34" charset="-128"/>
              </a:rPr>
              <a:t>                                       </a:t>
            </a:r>
            <a:r>
              <a:rPr lang="en-US" sz="1600" dirty="0" err="1" smtClean="0">
                <a:solidFill>
                  <a:prstClr val="black"/>
                </a:solidFill>
                <a:latin typeface="Arial" charset="0"/>
                <a:ea typeface="ＭＳ Ｐゴシック" pitchFamily="34" charset="-128"/>
              </a:rPr>
              <a:t>Dr</a:t>
            </a:r>
            <a:r>
              <a:rPr lang="en-US" sz="1600" dirty="0" smtClean="0">
                <a:solidFill>
                  <a:prstClr val="black"/>
                </a:solidFill>
                <a:latin typeface="Arial" charset="0"/>
                <a:ea typeface="ＭＳ Ｐゴシック" pitchFamily="34" charset="-128"/>
              </a:rPr>
              <a:t> Fiona M Campbell</a:t>
            </a:r>
          </a:p>
          <a:p>
            <a:pPr defTabSz="457200" fontAlgn="base">
              <a:spcBef>
                <a:spcPct val="0"/>
              </a:spcBef>
              <a:spcAft>
                <a:spcPct val="0"/>
              </a:spcAft>
            </a:pPr>
            <a:endParaRPr lang="en-US" sz="1600" dirty="0" smtClean="0">
              <a:solidFill>
                <a:prstClr val="black"/>
              </a:solidFill>
              <a:latin typeface="Arial" charset="0"/>
              <a:ea typeface="ＭＳ Ｐゴシック" pitchFamily="34" charset="-128"/>
            </a:endParaRPr>
          </a:p>
          <a:p>
            <a:pPr defTabSz="457200" fontAlgn="base">
              <a:spcBef>
                <a:spcPct val="0"/>
              </a:spcBef>
              <a:spcAft>
                <a:spcPct val="0"/>
              </a:spcAft>
            </a:pPr>
            <a:r>
              <a:rPr lang="en-US" sz="1600" dirty="0" smtClean="0">
                <a:solidFill>
                  <a:prstClr val="black"/>
                </a:solidFill>
                <a:latin typeface="Arial" charset="0"/>
                <a:ea typeface="ＭＳ Ｐゴシック" pitchFamily="34" charset="-128"/>
              </a:rPr>
              <a:t>           Consultant in </a:t>
            </a:r>
            <a:r>
              <a:rPr lang="en-US" sz="1600" dirty="0" err="1" smtClean="0">
                <a:solidFill>
                  <a:prstClr val="black"/>
                </a:solidFill>
                <a:latin typeface="Arial" charset="0"/>
                <a:ea typeface="ＭＳ Ｐゴシック" pitchFamily="34" charset="-128"/>
              </a:rPr>
              <a:t>Paediatric</a:t>
            </a:r>
            <a:r>
              <a:rPr lang="en-US" sz="1600" dirty="0" smtClean="0">
                <a:solidFill>
                  <a:prstClr val="black"/>
                </a:solidFill>
                <a:latin typeface="Arial" charset="0"/>
                <a:ea typeface="ＭＳ Ｐゴシック" pitchFamily="34" charset="-128"/>
              </a:rPr>
              <a:t> Diabetes, Leeds Children’s Hospital</a:t>
            </a:r>
          </a:p>
          <a:p>
            <a:pPr defTabSz="457200" fontAlgn="base">
              <a:spcBef>
                <a:spcPct val="0"/>
              </a:spcBef>
              <a:spcAft>
                <a:spcPct val="0"/>
              </a:spcAft>
            </a:pPr>
            <a:endParaRPr lang="en-US" sz="1600" dirty="0" smtClean="0">
              <a:solidFill>
                <a:prstClr val="black"/>
              </a:solidFill>
              <a:latin typeface="Arial" charset="0"/>
              <a:ea typeface="ＭＳ Ｐゴシック" pitchFamily="34" charset="-128"/>
            </a:endParaRPr>
          </a:p>
          <a:p>
            <a:pPr defTabSz="457200" fontAlgn="base">
              <a:spcBef>
                <a:spcPct val="0"/>
              </a:spcBef>
              <a:spcAft>
                <a:spcPct val="0"/>
              </a:spcAft>
            </a:pPr>
            <a:r>
              <a:rPr lang="en-US" sz="1600" dirty="0" smtClean="0">
                <a:solidFill>
                  <a:prstClr val="black"/>
                </a:solidFill>
                <a:latin typeface="Arial" charset="0"/>
                <a:ea typeface="ＭＳ Ｐゴシック" pitchFamily="34" charset="-128"/>
              </a:rPr>
              <a:t>   </a:t>
            </a:r>
            <a:r>
              <a:rPr lang="en-US" sz="1400" dirty="0" smtClean="0">
                <a:solidFill>
                  <a:prstClr val="black"/>
                </a:solidFill>
                <a:latin typeface="Arial" charset="0"/>
                <a:ea typeface="ＭＳ Ｐゴシック" pitchFamily="34" charset="-128"/>
              </a:rPr>
              <a:t>       National Clinical Lead, Children &amp; Young People’s Diabetes Network</a:t>
            </a:r>
          </a:p>
          <a:p>
            <a:pPr defTabSz="457200" fontAlgn="base">
              <a:spcBef>
                <a:spcPct val="0"/>
              </a:spcBef>
              <a:spcAft>
                <a:spcPct val="0"/>
              </a:spcAft>
            </a:pPr>
            <a:r>
              <a:rPr lang="en-US" sz="1400" dirty="0" smtClean="0">
                <a:solidFill>
                  <a:prstClr val="black"/>
                </a:solidFill>
                <a:latin typeface="Arial" charset="0"/>
                <a:ea typeface="ＭＳ Ｐゴシック" pitchFamily="34" charset="-128"/>
              </a:rPr>
              <a:t>                                              PICU Study Day @ LCH                                        </a:t>
            </a:r>
          </a:p>
          <a:p>
            <a:pPr defTabSz="457200" fontAlgn="base">
              <a:spcBef>
                <a:spcPct val="0"/>
              </a:spcBef>
              <a:spcAft>
                <a:spcPct val="0"/>
              </a:spcAft>
            </a:pPr>
            <a:r>
              <a:rPr lang="en-US" sz="1400" dirty="0">
                <a:solidFill>
                  <a:prstClr val="black"/>
                </a:solidFill>
                <a:latin typeface="Arial" charset="0"/>
                <a:ea typeface="ＭＳ Ｐゴシック" pitchFamily="34" charset="-128"/>
              </a:rPr>
              <a:t> </a:t>
            </a:r>
            <a:r>
              <a:rPr lang="en-US" sz="1400" dirty="0" smtClean="0">
                <a:solidFill>
                  <a:prstClr val="black"/>
                </a:solidFill>
                <a:latin typeface="Arial" charset="0"/>
                <a:ea typeface="ＭＳ Ｐゴシック" pitchFamily="34" charset="-128"/>
              </a:rPr>
              <a:t>                                                   24</a:t>
            </a:r>
            <a:r>
              <a:rPr lang="en-US" sz="1400" baseline="30000" dirty="0" smtClean="0">
                <a:solidFill>
                  <a:prstClr val="black"/>
                </a:solidFill>
                <a:latin typeface="Arial" charset="0"/>
                <a:ea typeface="ＭＳ Ｐゴシック" pitchFamily="34" charset="-128"/>
              </a:rPr>
              <a:t>th</a:t>
            </a:r>
            <a:r>
              <a:rPr lang="en-US" sz="1400" dirty="0" smtClean="0">
                <a:solidFill>
                  <a:prstClr val="black"/>
                </a:solidFill>
                <a:latin typeface="Arial" charset="0"/>
                <a:ea typeface="ＭＳ Ｐゴシック" pitchFamily="34" charset="-128"/>
              </a:rPr>
              <a:t> October 2017 </a:t>
            </a:r>
            <a:endParaRPr lang="en-US" sz="1400" dirty="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21937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p:cNvSpPr>
            <a:spLocks noGrp="1" noChangeArrowheads="1"/>
          </p:cNvSpPr>
          <p:nvPr>
            <p:ph type="title"/>
          </p:nvPr>
        </p:nvSpPr>
        <p:spPr/>
        <p:txBody>
          <a:bodyPr>
            <a:normAutofit/>
          </a:bodyPr>
          <a:lstStyle/>
          <a:p>
            <a:pPr eaLnBrk="1" hangingPunct="1"/>
            <a:r>
              <a:rPr lang="en-GB" sz="3200" b="1" dirty="0"/>
              <a:t>Insulin Regimens</a:t>
            </a:r>
          </a:p>
        </p:txBody>
      </p:sp>
      <p:pic>
        <p:nvPicPr>
          <p:cNvPr id="80898" name="Picture 6" descr="Multiple daily dose vs pump"/>
          <p:cNvPicPr>
            <a:picLocks noGrp="1" noChangeAspect="1" noChangeArrowheads="1"/>
          </p:cNvPicPr>
          <p:nvPr>
            <p:ph idx="1"/>
          </p:nvPr>
        </p:nvPicPr>
        <p:blipFill>
          <a:blip r:embed="rId3" cstate="print"/>
          <a:srcRect l="-28934" r="-28934"/>
          <a:stretch>
            <a:fillRect/>
          </a:stretch>
        </p:blipFill>
        <p:spPr/>
      </p:pic>
    </p:spTree>
    <p:extLst>
      <p:ext uri="{BB962C8B-B14F-4D97-AF65-F5344CB8AC3E}">
        <p14:creationId xmlns:p14="http://schemas.microsoft.com/office/powerpoint/2010/main" val="408750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Introduction</a:t>
            </a:r>
            <a:endParaRPr lang="en-GB" sz="3200" b="1"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172" t="30804" r="18449" b="21073"/>
          <a:stretch/>
        </p:blipFill>
        <p:spPr bwMode="auto">
          <a:xfrm>
            <a:off x="0" y="1646979"/>
            <a:ext cx="9102418" cy="401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61362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GB" altLang="en-US" sz="3200" b="1" dirty="0" smtClean="0"/>
              <a:t>Sick Day Rules</a:t>
            </a:r>
          </a:p>
        </p:txBody>
      </p:sp>
      <p:sp>
        <p:nvSpPr>
          <p:cNvPr id="5123" name="Rectangle 3"/>
          <p:cNvSpPr>
            <a:spLocks noGrp="1" noChangeArrowheads="1"/>
          </p:cNvSpPr>
          <p:nvPr>
            <p:ph type="body" idx="1"/>
          </p:nvPr>
        </p:nvSpPr>
        <p:spPr/>
        <p:txBody>
          <a:bodyPr/>
          <a:lstStyle/>
          <a:p>
            <a:pPr eaLnBrk="1" hangingPunct="1"/>
            <a:r>
              <a:rPr lang="en-GB" altLang="en-US" sz="2800" dirty="0" smtClean="0"/>
              <a:t>Illness with diabetes can precipitate:</a:t>
            </a:r>
          </a:p>
          <a:p>
            <a:pPr lvl="1" eaLnBrk="1" hangingPunct="1"/>
            <a:r>
              <a:rPr lang="en-GB" altLang="en-US" dirty="0" smtClean="0">
                <a:sym typeface="Wingdings" pitchFamily="2" charset="2"/>
              </a:rPr>
              <a:t>Glucose, Glucose</a:t>
            </a:r>
          </a:p>
          <a:p>
            <a:pPr lvl="1" eaLnBrk="1" hangingPunct="1"/>
            <a:r>
              <a:rPr lang="en-GB" altLang="en-US" dirty="0" smtClean="0">
                <a:sym typeface="Wingdings" pitchFamily="2" charset="2"/>
              </a:rPr>
              <a:t> +/- Ketosis/acidosis</a:t>
            </a:r>
          </a:p>
          <a:p>
            <a:pPr lvl="1" eaLnBrk="1" hangingPunct="1">
              <a:buFontTx/>
              <a:buNone/>
            </a:pPr>
            <a:endParaRPr lang="en-GB" altLang="en-US" dirty="0" smtClean="0">
              <a:sym typeface="Wingdings" pitchFamily="2" charset="2"/>
            </a:endParaRPr>
          </a:p>
          <a:p>
            <a:pPr eaLnBrk="1" hangingPunct="1"/>
            <a:r>
              <a:rPr lang="en-GB" altLang="en-US" sz="2800" dirty="0" smtClean="0">
                <a:sym typeface="Wingdings" pitchFamily="2" charset="2"/>
              </a:rPr>
              <a:t>Increase in counter-regulatory hormones</a:t>
            </a:r>
          </a:p>
          <a:p>
            <a:pPr lvl="1"/>
            <a:r>
              <a:rPr lang="en-GB" altLang="en-US" dirty="0" smtClean="0">
                <a:sym typeface="Wingdings" pitchFamily="2" charset="2"/>
              </a:rPr>
              <a:t>Increase in </a:t>
            </a:r>
            <a:r>
              <a:rPr lang="en-GB" altLang="en-US" dirty="0" smtClean="0">
                <a:sym typeface="Wingdings" pitchFamily="2" charset="2"/>
              </a:rPr>
              <a:t>gluconeogenesis      Glucose</a:t>
            </a:r>
            <a:endParaRPr lang="en-GB" altLang="en-US" dirty="0" smtClean="0">
              <a:sym typeface="Wingdings" pitchFamily="2" charset="2"/>
            </a:endParaRPr>
          </a:p>
          <a:p>
            <a:pPr lvl="1"/>
            <a:r>
              <a:rPr lang="en-GB" altLang="en-US" dirty="0" smtClean="0">
                <a:sym typeface="Wingdings" pitchFamily="2" charset="2"/>
              </a:rPr>
              <a:t>Increase in ketone </a:t>
            </a:r>
            <a:r>
              <a:rPr lang="en-GB" altLang="en-US" dirty="0" smtClean="0">
                <a:sym typeface="Wingdings" pitchFamily="2" charset="2"/>
              </a:rPr>
              <a:t>production    Acids</a:t>
            </a:r>
            <a:endParaRPr lang="en-GB" altLang="en-US" dirty="0" smtClean="0">
              <a:sym typeface="Wingdings" pitchFamily="2" charset="2"/>
            </a:endParaRPr>
          </a:p>
          <a:p>
            <a:pPr eaLnBrk="1" hangingPunct="1"/>
            <a:endParaRPr lang="en-GB" altLang="en-US" dirty="0" smtClean="0">
              <a:sym typeface="Wingdings" pitchFamily="2" charset="2"/>
            </a:endParaRPr>
          </a:p>
          <a:p>
            <a:pPr eaLnBrk="1" hangingPunct="1"/>
            <a:endParaRPr lang="en-GB" altLang="en-US" dirty="0" smtClean="0">
              <a:sym typeface="Wingdings" pitchFamily="2" charset="2"/>
            </a:endParaRPr>
          </a:p>
        </p:txBody>
      </p:sp>
      <p:cxnSp>
        <p:nvCxnSpPr>
          <p:cNvPr id="3" name="Straight Arrow Connector 2"/>
          <p:cNvCxnSpPr/>
          <p:nvPr/>
        </p:nvCxnSpPr>
        <p:spPr>
          <a:xfrm flipV="1">
            <a:off x="5580112" y="4221088"/>
            <a:ext cx="0" cy="360040"/>
          </a:xfrm>
          <a:prstGeom prst="straightConnector1">
            <a:avLst/>
          </a:prstGeom>
          <a:ln>
            <a:solidFill>
              <a:srgbClr val="000077"/>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796136" y="4725144"/>
            <a:ext cx="0" cy="432048"/>
          </a:xfrm>
          <a:prstGeom prst="straightConnector1">
            <a:avLst/>
          </a:prstGeom>
          <a:ln>
            <a:solidFill>
              <a:srgbClr val="000077"/>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1650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GB" altLang="en-US" sz="3200" b="1" dirty="0" smtClean="0"/>
              <a:t>Causes for Ketosis</a:t>
            </a:r>
          </a:p>
        </p:txBody>
      </p:sp>
      <p:sp>
        <p:nvSpPr>
          <p:cNvPr id="15363" name="Rectangle 3"/>
          <p:cNvSpPr>
            <a:spLocks noGrp="1" noChangeArrowheads="1"/>
          </p:cNvSpPr>
          <p:nvPr>
            <p:ph type="body" idx="1"/>
          </p:nvPr>
        </p:nvSpPr>
        <p:spPr/>
        <p:txBody>
          <a:bodyPr>
            <a:normAutofit lnSpcReduction="10000"/>
          </a:bodyPr>
          <a:lstStyle/>
          <a:p>
            <a:pPr eaLnBrk="1" hangingPunct="1"/>
            <a:r>
              <a:rPr lang="en-GB" altLang="en-US" dirty="0" smtClean="0"/>
              <a:t>Swedish National Study</a:t>
            </a:r>
          </a:p>
          <a:p>
            <a:pPr lvl="1" eaLnBrk="1" hangingPunct="1"/>
            <a:r>
              <a:rPr lang="en-GB" altLang="en-US" dirty="0" smtClean="0"/>
              <a:t>142 episodes of DKA</a:t>
            </a:r>
          </a:p>
          <a:p>
            <a:pPr lvl="1" eaLnBrk="1" hangingPunct="1"/>
            <a:r>
              <a:rPr lang="en-GB" altLang="en-US" dirty="0" smtClean="0"/>
              <a:t>30/115 used pumps</a:t>
            </a:r>
          </a:p>
          <a:p>
            <a:pPr lvl="1" eaLnBrk="1" hangingPunct="1"/>
            <a:r>
              <a:rPr lang="en-GB" altLang="en-US" dirty="0" smtClean="0"/>
              <a:t>Causes for DKA</a:t>
            </a:r>
          </a:p>
          <a:p>
            <a:pPr lvl="2" eaLnBrk="1" hangingPunct="1"/>
            <a:r>
              <a:rPr lang="en-GB" altLang="en-US" dirty="0" smtClean="0"/>
              <a:t>Missed insulin doses	48.6%</a:t>
            </a:r>
          </a:p>
          <a:p>
            <a:pPr lvl="2" eaLnBrk="1" hangingPunct="1"/>
            <a:r>
              <a:rPr lang="en-GB" altLang="en-US" dirty="0" smtClean="0"/>
              <a:t>Gastroenteritis		14.1%</a:t>
            </a:r>
          </a:p>
          <a:p>
            <a:pPr lvl="2" eaLnBrk="1" hangingPunct="1"/>
            <a:r>
              <a:rPr lang="en-GB" altLang="en-US" dirty="0" smtClean="0"/>
              <a:t>Infection			13.4%</a:t>
            </a:r>
          </a:p>
          <a:p>
            <a:pPr lvl="2" eaLnBrk="1" hangingPunct="1"/>
            <a:r>
              <a:rPr lang="en-GB" altLang="en-US" dirty="0" smtClean="0"/>
              <a:t>Pump problem		12.7%</a:t>
            </a:r>
          </a:p>
          <a:p>
            <a:pPr lvl="2" eaLnBrk="1" hangingPunct="1"/>
            <a:r>
              <a:rPr lang="en-GB" altLang="en-US" dirty="0" smtClean="0"/>
              <a:t>Social problem                         1.4%</a:t>
            </a:r>
          </a:p>
          <a:p>
            <a:pPr lvl="2" eaLnBrk="1" hangingPunct="1"/>
            <a:r>
              <a:rPr lang="en-GB" altLang="en-US" dirty="0" smtClean="0"/>
              <a:t> Unknown	</a:t>
            </a:r>
            <a:r>
              <a:rPr lang="en-GB" altLang="en-US" dirty="0"/>
              <a:t> </a:t>
            </a:r>
            <a:r>
              <a:rPr lang="en-GB" altLang="en-US" dirty="0" smtClean="0"/>
              <a:t>                            5.6%</a:t>
            </a:r>
          </a:p>
        </p:txBody>
      </p:sp>
    </p:spTree>
    <p:extLst>
      <p:ext uri="{BB962C8B-B14F-4D97-AF65-F5344CB8AC3E}">
        <p14:creationId xmlns:p14="http://schemas.microsoft.com/office/powerpoint/2010/main" val="12399475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r>
              <a:rPr lang="en-GB" sz="3200" b="1" dirty="0" smtClean="0"/>
              <a:t>Sick Day Rules</a:t>
            </a:r>
            <a:endParaRPr lang="en-GB" sz="3200" b="1"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91440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2057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b="1" dirty="0" smtClean="0"/>
              <a:t>Sick Day Rules</a:t>
            </a:r>
            <a:endParaRPr lang="en-GB" sz="3200" b="1" dirty="0"/>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6752"/>
            <a:ext cx="91440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9186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93" t="9195" r="8448" b="3982"/>
          <a:stretch/>
        </p:blipFill>
        <p:spPr bwMode="auto">
          <a:xfrm>
            <a:off x="-441" y="0"/>
            <a:ext cx="9144441" cy="582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3767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Sick Day Rules</a:t>
            </a:r>
            <a:endParaRPr lang="en-GB" sz="3200" b="1" dirty="0"/>
          </a:p>
        </p:txBody>
      </p:sp>
      <p:sp>
        <p:nvSpPr>
          <p:cNvPr id="3" name="Content Placeholder 2"/>
          <p:cNvSpPr>
            <a:spLocks noGrp="1"/>
          </p:cNvSpPr>
          <p:nvPr>
            <p:ph idx="1"/>
          </p:nvPr>
        </p:nvSpPr>
        <p:spPr/>
        <p:txBody>
          <a:bodyPr>
            <a:normAutofit/>
          </a:bodyPr>
          <a:lstStyle/>
          <a:p>
            <a:r>
              <a:rPr lang="en-GB" sz="2800" dirty="0" smtClean="0"/>
              <a:t>During sick days – </a:t>
            </a:r>
            <a:r>
              <a:rPr lang="en-GB" sz="2800" dirty="0" smtClean="0">
                <a:solidFill>
                  <a:srgbClr val="FF0000"/>
                </a:solidFill>
              </a:rPr>
              <a:t>do not stop insulin</a:t>
            </a:r>
          </a:p>
          <a:p>
            <a:r>
              <a:rPr lang="en-GB" sz="2800" dirty="0" smtClean="0"/>
              <a:t>Insulin dose may need to be increased or decreased temporarily</a:t>
            </a:r>
          </a:p>
          <a:p>
            <a:r>
              <a:rPr lang="en-GB" sz="2800" dirty="0" smtClean="0"/>
              <a:t>Vomiting – Consider to be </a:t>
            </a:r>
            <a:r>
              <a:rPr lang="en-GB" sz="2800" dirty="0" smtClean="0"/>
              <a:t>due to insulin </a:t>
            </a:r>
            <a:r>
              <a:rPr lang="en-GB" sz="2800" dirty="0" smtClean="0"/>
              <a:t>deficiency unless proven otherwise</a:t>
            </a:r>
          </a:p>
          <a:p>
            <a:r>
              <a:rPr lang="en-GB" sz="2800" dirty="0" smtClean="0"/>
              <a:t>Home glucose &amp; ketone monitoring should </a:t>
            </a:r>
            <a:r>
              <a:rPr lang="en-GB" sz="2800" dirty="0" smtClean="0"/>
              <a:t>always be </a:t>
            </a:r>
            <a:r>
              <a:rPr lang="en-GB" sz="2800" dirty="0" smtClean="0"/>
              <a:t>available.</a:t>
            </a:r>
            <a:endParaRPr lang="en-GB" sz="2800" dirty="0"/>
          </a:p>
        </p:txBody>
      </p:sp>
    </p:spTree>
    <p:extLst>
      <p:ext uri="{BB962C8B-B14F-4D97-AF65-F5344CB8AC3E}">
        <p14:creationId xmlns:p14="http://schemas.microsoft.com/office/powerpoint/2010/main" val="28583397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Diabetic </a:t>
            </a:r>
            <a:r>
              <a:rPr lang="en-GB" sz="3200" b="1" dirty="0" err="1" smtClean="0"/>
              <a:t>Keto</a:t>
            </a:r>
            <a:r>
              <a:rPr lang="en-GB" sz="3200" b="1" dirty="0" smtClean="0"/>
              <a:t> </a:t>
            </a:r>
            <a:r>
              <a:rPr lang="en-GB" sz="3200" b="1" dirty="0" smtClean="0"/>
              <a:t>Acidosis (DKA</a:t>
            </a:r>
            <a:r>
              <a:rPr lang="en-GB" sz="3200" dirty="0" smtClean="0"/>
              <a:t>)</a:t>
            </a:r>
            <a:endParaRPr lang="en-GB" sz="3200" dirty="0"/>
          </a:p>
        </p:txBody>
      </p:sp>
      <p:sp>
        <p:nvSpPr>
          <p:cNvPr id="3" name="Content Placeholder 2"/>
          <p:cNvSpPr>
            <a:spLocks noGrp="1"/>
          </p:cNvSpPr>
          <p:nvPr>
            <p:ph idx="1"/>
          </p:nvPr>
        </p:nvSpPr>
        <p:spPr>
          <a:xfrm>
            <a:off x="457200" y="2276872"/>
            <a:ext cx="8229600" cy="3849291"/>
          </a:xfrm>
        </p:spPr>
        <p:txBody>
          <a:bodyPr/>
          <a:lstStyle/>
          <a:p>
            <a:pPr marL="0" indent="0">
              <a:buNone/>
            </a:pPr>
            <a:r>
              <a:rPr lang="en-US" dirty="0" smtClean="0"/>
              <a:t>Mortality</a:t>
            </a:r>
          </a:p>
          <a:p>
            <a:pPr lvl="1"/>
            <a:r>
              <a:rPr lang="en-US" dirty="0" smtClean="0"/>
              <a:t>DKA commonest cause of death in children with diabetes</a:t>
            </a:r>
          </a:p>
          <a:p>
            <a:endParaRPr lang="en-GB" dirty="0"/>
          </a:p>
        </p:txBody>
      </p:sp>
    </p:spTree>
    <p:extLst>
      <p:ext uri="{BB962C8B-B14F-4D97-AF65-F5344CB8AC3E}">
        <p14:creationId xmlns:p14="http://schemas.microsoft.com/office/powerpoint/2010/main" val="31677202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DKA</a:t>
            </a:r>
            <a:endParaRPr lang="en-GB" sz="3200" b="1" dirty="0"/>
          </a:p>
        </p:txBody>
      </p:sp>
      <p:sp>
        <p:nvSpPr>
          <p:cNvPr id="3" name="Content Placeholder 2"/>
          <p:cNvSpPr>
            <a:spLocks noGrp="1"/>
          </p:cNvSpPr>
          <p:nvPr>
            <p:ph idx="1"/>
          </p:nvPr>
        </p:nvSpPr>
        <p:spPr/>
        <p:txBody>
          <a:bodyPr/>
          <a:lstStyle/>
          <a:p>
            <a:pPr>
              <a:lnSpc>
                <a:spcPct val="90000"/>
              </a:lnSpc>
            </a:pPr>
            <a:r>
              <a:rPr lang="en-US" dirty="0" smtClean="0"/>
              <a:t>DKA is more common in children under 5</a:t>
            </a:r>
          </a:p>
          <a:p>
            <a:pPr lvl="1">
              <a:lnSpc>
                <a:spcPct val="90000"/>
              </a:lnSpc>
            </a:pPr>
            <a:r>
              <a:rPr lang="en-US" dirty="0" smtClean="0"/>
              <a:t>40% present in DKA, </a:t>
            </a:r>
          </a:p>
          <a:p>
            <a:pPr lvl="1">
              <a:lnSpc>
                <a:spcPct val="90000"/>
              </a:lnSpc>
            </a:pPr>
            <a:r>
              <a:rPr lang="en-US" dirty="0" smtClean="0"/>
              <a:t>20% severe DKA</a:t>
            </a:r>
          </a:p>
          <a:p>
            <a:pPr>
              <a:lnSpc>
                <a:spcPct val="90000"/>
              </a:lnSpc>
            </a:pPr>
            <a:r>
              <a:rPr lang="en-US" dirty="0" smtClean="0"/>
              <a:t>16% in those &gt;14 </a:t>
            </a:r>
            <a:r>
              <a:rPr lang="en-US" dirty="0" err="1" smtClean="0"/>
              <a:t>yrs</a:t>
            </a:r>
            <a:endParaRPr lang="en-US" dirty="0" smtClean="0"/>
          </a:p>
          <a:p>
            <a:pPr>
              <a:lnSpc>
                <a:spcPct val="90000"/>
              </a:lnSpc>
            </a:pPr>
            <a:r>
              <a:rPr lang="en-US" dirty="0" smtClean="0"/>
              <a:t>Omission of insulin - leading cause for recurrent DKA in adolescents.</a:t>
            </a:r>
          </a:p>
          <a:p>
            <a:pPr>
              <a:lnSpc>
                <a:spcPct val="90000"/>
              </a:lnSpc>
            </a:pPr>
            <a:r>
              <a:rPr lang="en-US" dirty="0" smtClean="0"/>
              <a:t>5% of patients account for &gt;25% of all DKA admissions</a:t>
            </a:r>
          </a:p>
          <a:p>
            <a:endParaRPr lang="en-GB" dirty="0"/>
          </a:p>
        </p:txBody>
      </p:sp>
    </p:spTree>
    <p:extLst>
      <p:ext uri="{BB962C8B-B14F-4D97-AF65-F5344CB8AC3E}">
        <p14:creationId xmlns:p14="http://schemas.microsoft.com/office/powerpoint/2010/main" val="19793924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Sick days &amp; Stressful Days</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5671032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sz="3200" b="1" dirty="0" smtClean="0"/>
              <a:t>Classification of Severity</a:t>
            </a:r>
          </a:p>
        </p:txBody>
      </p:sp>
      <p:sp>
        <p:nvSpPr>
          <p:cNvPr id="13315" name="Content Placeholder 2"/>
          <p:cNvSpPr>
            <a:spLocks noGrp="1"/>
          </p:cNvSpPr>
          <p:nvPr>
            <p:ph idx="1"/>
          </p:nvPr>
        </p:nvSpPr>
        <p:spPr/>
        <p:txBody>
          <a:bodyPr/>
          <a:lstStyle/>
          <a:p>
            <a:endParaRPr lang="en-GB" sz="2400" dirty="0" smtClean="0"/>
          </a:p>
          <a:p>
            <a:r>
              <a:rPr lang="en-GB" sz="2800" dirty="0" smtClean="0"/>
              <a:t>Children and young people with a pH of 7.1 or above have MILD or MODERATE DKA </a:t>
            </a:r>
          </a:p>
          <a:p>
            <a:endParaRPr lang="en-GB" sz="2800" dirty="0" smtClean="0"/>
          </a:p>
          <a:p>
            <a:r>
              <a:rPr lang="en-GB" sz="2800" dirty="0" smtClean="0"/>
              <a:t>Children and young people with a pH of less then 7.1 have SEVERE DKA </a:t>
            </a:r>
          </a:p>
        </p:txBody>
      </p:sp>
    </p:spTree>
    <p:extLst>
      <p:ext uri="{BB962C8B-B14F-4D97-AF65-F5344CB8AC3E}">
        <p14:creationId xmlns:p14="http://schemas.microsoft.com/office/powerpoint/2010/main" val="12313899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Physiology</a:t>
            </a:r>
            <a:endParaRPr lang="en-US" sz="3200" b="1" dirty="0"/>
          </a:p>
        </p:txBody>
      </p:sp>
      <p:graphicFrame>
        <p:nvGraphicFramePr>
          <p:cNvPr id="4" name="Content Placeholder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Glucose</a:t>
                      </a:r>
                      <a:r>
                        <a:rPr lang="en-US" baseline="0" dirty="0" smtClean="0"/>
                        <a:t> </a:t>
                      </a:r>
                      <a:r>
                        <a:rPr lang="en-US" dirty="0" err="1" smtClean="0">
                          <a:latin typeface="Wingdings"/>
                          <a:ea typeface="Wingdings"/>
                          <a:cs typeface="Wingdings"/>
                        </a:rPr>
                        <a:t></a:t>
                      </a:r>
                      <a:endParaRPr lang="en-US" dirty="0"/>
                    </a:p>
                  </a:txBody>
                  <a:tcPr anchor="ctr"/>
                </a:tc>
                <a:tc>
                  <a:txBody>
                    <a:bodyPr/>
                    <a:lstStyle/>
                    <a:p>
                      <a:pPr algn="ctr"/>
                      <a:r>
                        <a:rPr lang="en-US" dirty="0" smtClean="0"/>
                        <a:t>Glucose</a:t>
                      </a:r>
                      <a:r>
                        <a:rPr lang="en-US" baseline="0" dirty="0" smtClean="0">
                          <a:latin typeface="Wingdings"/>
                          <a:ea typeface="Wingdings"/>
                          <a:cs typeface="Wingdings"/>
                        </a:rPr>
                        <a:t> </a:t>
                      </a:r>
                      <a:r>
                        <a:rPr lang="en-US" baseline="0" dirty="0" err="1" smtClean="0">
                          <a:latin typeface="Wingdings"/>
                          <a:ea typeface="Wingdings"/>
                          <a:cs typeface="Wingdings"/>
                        </a:rPr>
                        <a:t></a:t>
                      </a:r>
                      <a:endParaRPr lang="en-US" dirty="0"/>
                    </a:p>
                  </a:txBody>
                  <a:tcPr anchor="ctr"/>
                </a:tc>
              </a:tr>
              <a:tr h="370840">
                <a:tc>
                  <a:txBody>
                    <a:bodyPr/>
                    <a:lstStyle/>
                    <a:p>
                      <a:pPr algn="ctr"/>
                      <a:r>
                        <a:rPr lang="en-US" dirty="0" smtClean="0"/>
                        <a:t>Insulin</a:t>
                      </a:r>
                      <a:endParaRPr lang="en-US" dirty="0"/>
                    </a:p>
                  </a:txBody>
                  <a:tcPr anchor="ctr"/>
                </a:tc>
                <a:tc>
                  <a:txBody>
                    <a:bodyPr/>
                    <a:lstStyle/>
                    <a:p>
                      <a:pPr algn="ctr"/>
                      <a:endParaRPr lang="en-US"/>
                    </a:p>
                  </a:txBody>
                  <a:tcPr anchor="ctr"/>
                </a:tc>
              </a:tr>
              <a:tr h="370840">
                <a:tc>
                  <a:txBody>
                    <a:bodyPr/>
                    <a:lstStyle/>
                    <a:p>
                      <a:pPr algn="ctr"/>
                      <a:endParaRPr lang="en-US" dirty="0"/>
                    </a:p>
                  </a:txBody>
                  <a:tcPr anchor="ctr"/>
                </a:tc>
                <a:tc>
                  <a:txBody>
                    <a:bodyPr/>
                    <a:lstStyle/>
                    <a:p>
                      <a:pPr algn="ctr"/>
                      <a:endParaRPr lang="en-US"/>
                    </a:p>
                  </a:txBody>
                  <a:tcPr anchor="ctr"/>
                </a:tc>
              </a:tr>
              <a:tr h="370840">
                <a:tc>
                  <a:txBody>
                    <a:bodyPr/>
                    <a:lstStyle/>
                    <a:p>
                      <a:pPr algn="ctr"/>
                      <a:endParaRPr lang="en-US" dirty="0"/>
                    </a:p>
                  </a:txBody>
                  <a:tcPr anchor="ctr"/>
                </a:tc>
                <a:tc>
                  <a:txBody>
                    <a:bodyPr/>
                    <a:lstStyle/>
                    <a:p>
                      <a:pPr algn="ctr"/>
                      <a:endParaRPr lang="en-US"/>
                    </a:p>
                  </a:txBody>
                  <a:tcPr anchor="ctr"/>
                </a:tc>
              </a:tr>
              <a:tr h="370840">
                <a:tc>
                  <a:txBody>
                    <a:bodyPr/>
                    <a:lstStyle/>
                    <a:p>
                      <a:pPr algn="ctr"/>
                      <a:endParaRPr lang="en-US" dirty="0"/>
                    </a:p>
                  </a:txBody>
                  <a:tcPr anchor="ctr"/>
                </a:tc>
                <a:tc>
                  <a:txBody>
                    <a:bodyPr/>
                    <a:lstStyle/>
                    <a:p>
                      <a:pPr algn="ctr"/>
                      <a:endParaRPr lang="en-US" dirty="0"/>
                    </a:p>
                  </a:txBody>
                  <a:tcPr anchor="ctr"/>
                </a:tc>
              </a:tr>
              <a:tr h="370840">
                <a:tc>
                  <a:txBody>
                    <a:bodyPr/>
                    <a:lstStyle/>
                    <a:p>
                      <a:pPr algn="ctr"/>
                      <a:endParaRPr lang="en-US"/>
                    </a:p>
                  </a:txBody>
                  <a:tcPr anchor="ctr"/>
                </a:tc>
                <a:tc>
                  <a:txBody>
                    <a:bodyPr/>
                    <a:lstStyle/>
                    <a:p>
                      <a:pPr algn="ctr"/>
                      <a:endParaRPr lang="en-US" dirty="0"/>
                    </a:p>
                  </a:txBody>
                  <a:tcPr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Physiology</a:t>
            </a:r>
            <a:endParaRPr lang="en-US" sz="3200" b="1" dirty="0"/>
          </a:p>
        </p:txBody>
      </p:sp>
      <p:graphicFrame>
        <p:nvGraphicFramePr>
          <p:cNvPr id="4" name="Content Placeholder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Glucose</a:t>
                      </a:r>
                      <a:r>
                        <a:rPr lang="en-US" baseline="0" dirty="0" smtClean="0"/>
                        <a:t> </a:t>
                      </a:r>
                      <a:r>
                        <a:rPr lang="en-US" dirty="0" err="1" smtClean="0">
                          <a:latin typeface="Wingdings"/>
                          <a:ea typeface="Wingdings"/>
                          <a:cs typeface="Wingdings"/>
                        </a:rPr>
                        <a:t></a:t>
                      </a:r>
                      <a:endParaRPr lang="en-US" dirty="0"/>
                    </a:p>
                  </a:txBody>
                  <a:tcPr anchor="ctr"/>
                </a:tc>
                <a:tc>
                  <a:txBody>
                    <a:bodyPr/>
                    <a:lstStyle/>
                    <a:p>
                      <a:pPr algn="ctr"/>
                      <a:r>
                        <a:rPr lang="en-US" dirty="0" smtClean="0"/>
                        <a:t>Glucose</a:t>
                      </a:r>
                      <a:r>
                        <a:rPr lang="en-US" baseline="0" dirty="0" smtClean="0">
                          <a:latin typeface="Wingdings"/>
                          <a:ea typeface="Wingdings"/>
                          <a:cs typeface="Wingdings"/>
                        </a:rPr>
                        <a:t> </a:t>
                      </a:r>
                      <a:r>
                        <a:rPr lang="en-US" baseline="0" dirty="0" err="1" smtClean="0">
                          <a:latin typeface="Wingdings"/>
                          <a:ea typeface="Wingdings"/>
                          <a:cs typeface="Wingdings"/>
                        </a:rPr>
                        <a:t></a:t>
                      </a:r>
                      <a:endParaRPr lang="en-US" dirty="0"/>
                    </a:p>
                  </a:txBody>
                  <a:tcPr anchor="ctr"/>
                </a:tc>
              </a:tr>
              <a:tr h="370840">
                <a:tc>
                  <a:txBody>
                    <a:bodyPr/>
                    <a:lstStyle/>
                    <a:p>
                      <a:pPr algn="ctr"/>
                      <a:r>
                        <a:rPr lang="en-US" dirty="0" smtClean="0"/>
                        <a:t>Insulin</a:t>
                      </a:r>
                      <a:endParaRPr lang="en-US" dirty="0"/>
                    </a:p>
                  </a:txBody>
                  <a:tcPr anchor="ctr"/>
                </a:tc>
                <a:tc>
                  <a:txBody>
                    <a:bodyPr/>
                    <a:lstStyle/>
                    <a:p>
                      <a:pPr algn="ctr"/>
                      <a:r>
                        <a:rPr lang="en-US" dirty="0" smtClean="0"/>
                        <a:t>Glucagon</a:t>
                      </a:r>
                      <a:endParaRPr lang="en-US" dirty="0"/>
                    </a:p>
                  </a:txBody>
                  <a:tcPr anchor="ctr"/>
                </a:tc>
              </a:tr>
              <a:tr h="370840">
                <a:tc>
                  <a:txBody>
                    <a:bodyPr/>
                    <a:lstStyle/>
                    <a:p>
                      <a:pPr algn="ctr"/>
                      <a:endParaRPr lang="en-US" dirty="0"/>
                    </a:p>
                  </a:txBody>
                  <a:tcPr anchor="ctr"/>
                </a:tc>
                <a:tc>
                  <a:txBody>
                    <a:bodyPr/>
                    <a:lstStyle/>
                    <a:p>
                      <a:pPr algn="ctr"/>
                      <a:r>
                        <a:rPr lang="en-US" dirty="0" err="1" smtClean="0"/>
                        <a:t>Catecholamines</a:t>
                      </a:r>
                      <a:endParaRPr lang="en-US" dirty="0"/>
                    </a:p>
                  </a:txBody>
                  <a:tcPr anchor="ctr"/>
                </a:tc>
              </a:tr>
              <a:tr h="370840">
                <a:tc>
                  <a:txBody>
                    <a:bodyPr/>
                    <a:lstStyle/>
                    <a:p>
                      <a:pPr algn="ctr"/>
                      <a:endParaRPr lang="en-US" dirty="0"/>
                    </a:p>
                  </a:txBody>
                  <a:tcPr anchor="ctr"/>
                </a:tc>
                <a:tc>
                  <a:txBody>
                    <a:bodyPr/>
                    <a:lstStyle/>
                    <a:p>
                      <a:pPr algn="ctr"/>
                      <a:r>
                        <a:rPr lang="en-US" dirty="0" err="1" smtClean="0"/>
                        <a:t>Cortisol</a:t>
                      </a:r>
                      <a:endParaRPr lang="en-US" dirty="0"/>
                    </a:p>
                  </a:txBody>
                  <a:tcPr anchor="ctr"/>
                </a:tc>
              </a:tr>
              <a:tr h="370840">
                <a:tc>
                  <a:txBody>
                    <a:bodyPr/>
                    <a:lstStyle/>
                    <a:p>
                      <a:pPr algn="ctr"/>
                      <a:endParaRPr lang="en-US" dirty="0"/>
                    </a:p>
                  </a:txBody>
                  <a:tcPr anchor="ctr"/>
                </a:tc>
                <a:tc>
                  <a:txBody>
                    <a:bodyPr/>
                    <a:lstStyle/>
                    <a:p>
                      <a:pPr algn="ctr"/>
                      <a:r>
                        <a:rPr lang="en-US" dirty="0" smtClean="0"/>
                        <a:t>Growth Hormone</a:t>
                      </a:r>
                      <a:endParaRPr lang="en-US" dirty="0"/>
                    </a:p>
                  </a:txBody>
                  <a:tcPr anchor="ctr"/>
                </a:tc>
              </a:tr>
              <a:tr h="370840">
                <a:tc>
                  <a:txBody>
                    <a:bodyPr/>
                    <a:lstStyle/>
                    <a:p>
                      <a:pPr algn="ctr"/>
                      <a:endParaRPr lang="en-US"/>
                    </a:p>
                  </a:txBody>
                  <a:tcPr anchor="ctr"/>
                </a:tc>
                <a:tc>
                  <a:txBody>
                    <a:bodyPr/>
                    <a:lstStyle/>
                    <a:p>
                      <a:pPr algn="ctr"/>
                      <a:endParaRPr lang="en-US" dirty="0"/>
                    </a:p>
                  </a:txBody>
                  <a:tcPr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sz="3200" b="1" dirty="0"/>
              <a:t>Physiology</a:t>
            </a:r>
          </a:p>
        </p:txBody>
      </p:sp>
      <p:sp>
        <p:nvSpPr>
          <p:cNvPr id="5126" name="AutoShape 6"/>
          <p:cNvSpPr>
            <a:spLocks noChangeArrowheads="1"/>
          </p:cNvSpPr>
          <p:nvPr/>
        </p:nvSpPr>
        <p:spPr bwMode="auto">
          <a:xfrm>
            <a:off x="2743200" y="2362200"/>
            <a:ext cx="3657600" cy="2819400"/>
          </a:xfrm>
          <a:prstGeom prst="roundRect">
            <a:avLst>
              <a:gd name="adj" fmla="val 16667"/>
            </a:avLst>
          </a:prstGeom>
          <a:noFill/>
          <a:ln w="57150">
            <a:solidFill>
              <a:srgbClr val="00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GB"/>
          </a:p>
        </p:txBody>
      </p:sp>
      <p:sp>
        <p:nvSpPr>
          <p:cNvPr id="5129" name="Line 9"/>
          <p:cNvSpPr>
            <a:spLocks noChangeShapeType="1"/>
          </p:cNvSpPr>
          <p:nvPr/>
        </p:nvSpPr>
        <p:spPr bwMode="auto">
          <a:xfrm flipH="1">
            <a:off x="2057400" y="38100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0"/>
          <p:cNvSpPr>
            <a:spLocks noChangeShapeType="1"/>
          </p:cNvSpPr>
          <p:nvPr/>
        </p:nvSpPr>
        <p:spPr bwMode="auto">
          <a:xfrm>
            <a:off x="5715000" y="30480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34" name="Line 14"/>
          <p:cNvSpPr>
            <a:spLocks noChangeShapeType="1"/>
          </p:cNvSpPr>
          <p:nvPr/>
        </p:nvSpPr>
        <p:spPr bwMode="auto">
          <a:xfrm>
            <a:off x="5715000" y="42672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35" name="Text Box 15"/>
          <p:cNvSpPr txBox="1">
            <a:spLocks noChangeArrowheads="1"/>
          </p:cNvSpPr>
          <p:nvPr/>
        </p:nvSpPr>
        <p:spPr bwMode="auto">
          <a:xfrm>
            <a:off x="3810000" y="3505200"/>
            <a:ext cx="1489075"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a:t>Glucose</a:t>
            </a:r>
            <a:endParaRPr lang="en-US"/>
          </a:p>
        </p:txBody>
      </p:sp>
      <p:sp>
        <p:nvSpPr>
          <p:cNvPr id="5136" name="Text Box 16"/>
          <p:cNvSpPr txBox="1">
            <a:spLocks noChangeArrowheads="1"/>
          </p:cNvSpPr>
          <p:nvPr/>
        </p:nvSpPr>
        <p:spPr bwMode="auto">
          <a:xfrm>
            <a:off x="2193925" y="3324225"/>
            <a:ext cx="10652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Insulin</a:t>
            </a:r>
          </a:p>
        </p:txBody>
      </p:sp>
      <p:sp>
        <p:nvSpPr>
          <p:cNvPr id="5138" name="Text Box 18"/>
          <p:cNvSpPr txBox="1">
            <a:spLocks noChangeArrowheads="1"/>
          </p:cNvSpPr>
          <p:nvPr/>
        </p:nvSpPr>
        <p:spPr bwMode="auto">
          <a:xfrm>
            <a:off x="5791200" y="2590800"/>
            <a:ext cx="10652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Insulin</a:t>
            </a:r>
          </a:p>
        </p:txBody>
      </p:sp>
      <p:sp>
        <p:nvSpPr>
          <p:cNvPr id="5140" name="Text Box 20"/>
          <p:cNvSpPr txBox="1">
            <a:spLocks noChangeArrowheads="1"/>
          </p:cNvSpPr>
          <p:nvPr/>
        </p:nvSpPr>
        <p:spPr bwMode="auto">
          <a:xfrm>
            <a:off x="609600" y="3581400"/>
            <a:ext cx="1471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Glycogen</a:t>
            </a:r>
          </a:p>
        </p:txBody>
      </p:sp>
      <p:sp>
        <p:nvSpPr>
          <p:cNvPr id="5141" name="Text Box 21"/>
          <p:cNvSpPr txBox="1">
            <a:spLocks noChangeArrowheads="1"/>
          </p:cNvSpPr>
          <p:nvPr/>
        </p:nvSpPr>
        <p:spPr bwMode="auto">
          <a:xfrm>
            <a:off x="6994525" y="2486025"/>
            <a:ext cx="114935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Fat</a:t>
            </a:r>
          </a:p>
          <a:p>
            <a:r>
              <a:rPr lang="en-US"/>
              <a:t>Muscle</a:t>
            </a:r>
          </a:p>
        </p:txBody>
      </p:sp>
      <p:sp>
        <p:nvSpPr>
          <p:cNvPr id="5142" name="Text Box 22"/>
          <p:cNvSpPr txBox="1">
            <a:spLocks noChangeArrowheads="1"/>
          </p:cNvSpPr>
          <p:nvPr/>
        </p:nvSpPr>
        <p:spPr bwMode="auto">
          <a:xfrm>
            <a:off x="7010400" y="4038600"/>
            <a:ext cx="895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Brain</a:t>
            </a:r>
          </a:p>
        </p:txBody>
      </p:sp>
    </p:spTree>
    <p:extLst>
      <p:ext uri="{BB962C8B-B14F-4D97-AF65-F5344CB8AC3E}">
        <p14:creationId xmlns:p14="http://schemas.microsoft.com/office/powerpoint/2010/main" val="8494569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 name="Text Box 20"/>
          <p:cNvSpPr txBox="1">
            <a:spLocks noChangeArrowheads="1"/>
          </p:cNvSpPr>
          <p:nvPr/>
        </p:nvSpPr>
        <p:spPr bwMode="auto">
          <a:xfrm>
            <a:off x="3886200" y="2514600"/>
            <a:ext cx="1303338" cy="822325"/>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Ketones</a:t>
            </a:r>
          </a:p>
          <a:p>
            <a:r>
              <a:rPr lang="en-US"/>
              <a:t>H+</a:t>
            </a:r>
          </a:p>
        </p:txBody>
      </p:sp>
      <p:sp>
        <p:nvSpPr>
          <p:cNvPr id="9218" name="Rectangle 2"/>
          <p:cNvSpPr>
            <a:spLocks noGrp="1" noChangeArrowheads="1"/>
          </p:cNvSpPr>
          <p:nvPr>
            <p:ph type="title"/>
          </p:nvPr>
        </p:nvSpPr>
        <p:spPr/>
        <p:txBody>
          <a:bodyPr>
            <a:normAutofit/>
          </a:bodyPr>
          <a:lstStyle/>
          <a:p>
            <a:r>
              <a:rPr lang="en-US" sz="3200" b="1" dirty="0"/>
              <a:t>Physiology</a:t>
            </a:r>
          </a:p>
        </p:txBody>
      </p:sp>
      <p:sp>
        <p:nvSpPr>
          <p:cNvPr id="9219" name="AutoShape 3"/>
          <p:cNvSpPr>
            <a:spLocks noChangeArrowheads="1"/>
          </p:cNvSpPr>
          <p:nvPr/>
        </p:nvSpPr>
        <p:spPr bwMode="auto">
          <a:xfrm>
            <a:off x="2743200" y="2362200"/>
            <a:ext cx="3657600" cy="2819400"/>
          </a:xfrm>
          <a:prstGeom prst="roundRect">
            <a:avLst>
              <a:gd name="adj" fmla="val 16667"/>
            </a:avLst>
          </a:prstGeom>
          <a:noFill/>
          <a:ln w="57150">
            <a:solidFill>
              <a:srgbClr val="00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GB"/>
          </a:p>
        </p:txBody>
      </p:sp>
      <p:sp>
        <p:nvSpPr>
          <p:cNvPr id="9220" name="Line 4"/>
          <p:cNvSpPr>
            <a:spLocks noChangeShapeType="1"/>
          </p:cNvSpPr>
          <p:nvPr/>
        </p:nvSpPr>
        <p:spPr bwMode="auto">
          <a:xfrm flipH="1">
            <a:off x="2057400" y="44196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221" name="Line 5"/>
          <p:cNvSpPr>
            <a:spLocks noChangeShapeType="1"/>
          </p:cNvSpPr>
          <p:nvPr/>
        </p:nvSpPr>
        <p:spPr bwMode="auto">
          <a:xfrm>
            <a:off x="5715000" y="30480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222" name="Line 6"/>
          <p:cNvSpPr>
            <a:spLocks noChangeShapeType="1"/>
          </p:cNvSpPr>
          <p:nvPr/>
        </p:nvSpPr>
        <p:spPr bwMode="auto">
          <a:xfrm>
            <a:off x="5715000" y="42672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223" name="Text Box 7"/>
          <p:cNvSpPr txBox="1">
            <a:spLocks noChangeArrowheads="1"/>
          </p:cNvSpPr>
          <p:nvPr/>
        </p:nvSpPr>
        <p:spPr bwMode="auto">
          <a:xfrm>
            <a:off x="3810000" y="3505200"/>
            <a:ext cx="1489075"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a:t>Glucose</a:t>
            </a:r>
            <a:endParaRPr lang="en-US"/>
          </a:p>
        </p:txBody>
      </p:sp>
      <p:sp>
        <p:nvSpPr>
          <p:cNvPr id="9224" name="Text Box 8"/>
          <p:cNvSpPr txBox="1">
            <a:spLocks noChangeArrowheads="1"/>
          </p:cNvSpPr>
          <p:nvPr/>
        </p:nvSpPr>
        <p:spPr bwMode="auto">
          <a:xfrm>
            <a:off x="2209800" y="4038600"/>
            <a:ext cx="10652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Insulin</a:t>
            </a:r>
          </a:p>
        </p:txBody>
      </p:sp>
      <p:sp>
        <p:nvSpPr>
          <p:cNvPr id="9225" name="Text Box 9"/>
          <p:cNvSpPr txBox="1">
            <a:spLocks noChangeArrowheads="1"/>
          </p:cNvSpPr>
          <p:nvPr/>
        </p:nvSpPr>
        <p:spPr bwMode="auto">
          <a:xfrm>
            <a:off x="5791200" y="2590800"/>
            <a:ext cx="10652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Insulin</a:t>
            </a:r>
          </a:p>
        </p:txBody>
      </p:sp>
      <p:sp>
        <p:nvSpPr>
          <p:cNvPr id="9226" name="Text Box 10"/>
          <p:cNvSpPr txBox="1">
            <a:spLocks noChangeArrowheads="1"/>
          </p:cNvSpPr>
          <p:nvPr/>
        </p:nvSpPr>
        <p:spPr bwMode="auto">
          <a:xfrm>
            <a:off x="609600" y="3581400"/>
            <a:ext cx="1471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Glycogen</a:t>
            </a:r>
          </a:p>
        </p:txBody>
      </p:sp>
      <p:sp>
        <p:nvSpPr>
          <p:cNvPr id="9227" name="Text Box 11"/>
          <p:cNvSpPr txBox="1">
            <a:spLocks noChangeArrowheads="1"/>
          </p:cNvSpPr>
          <p:nvPr/>
        </p:nvSpPr>
        <p:spPr bwMode="auto">
          <a:xfrm>
            <a:off x="6994525" y="2486025"/>
            <a:ext cx="114935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Fat</a:t>
            </a:r>
          </a:p>
          <a:p>
            <a:r>
              <a:rPr lang="en-US"/>
              <a:t>Muscle</a:t>
            </a:r>
          </a:p>
        </p:txBody>
      </p:sp>
      <p:sp>
        <p:nvSpPr>
          <p:cNvPr id="9228" name="Text Box 12"/>
          <p:cNvSpPr txBox="1">
            <a:spLocks noChangeArrowheads="1"/>
          </p:cNvSpPr>
          <p:nvPr/>
        </p:nvSpPr>
        <p:spPr bwMode="auto">
          <a:xfrm>
            <a:off x="7010400" y="4038600"/>
            <a:ext cx="895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Brain</a:t>
            </a:r>
          </a:p>
        </p:txBody>
      </p:sp>
      <p:sp>
        <p:nvSpPr>
          <p:cNvPr id="9230" name="Line 14"/>
          <p:cNvSpPr>
            <a:spLocks noChangeShapeType="1"/>
          </p:cNvSpPr>
          <p:nvPr/>
        </p:nvSpPr>
        <p:spPr bwMode="auto">
          <a:xfrm>
            <a:off x="2209800" y="42672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2" name="Line 16"/>
          <p:cNvSpPr>
            <a:spLocks noChangeShapeType="1"/>
          </p:cNvSpPr>
          <p:nvPr/>
        </p:nvSpPr>
        <p:spPr bwMode="auto">
          <a:xfrm>
            <a:off x="5791200" y="28194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237" name="Rectangle 21"/>
          <p:cNvSpPr>
            <a:spLocks noChangeArrowheads="1"/>
          </p:cNvSpPr>
          <p:nvPr/>
        </p:nvSpPr>
        <p:spPr bwMode="auto">
          <a:xfrm>
            <a:off x="3886200" y="2514600"/>
            <a:ext cx="1295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GB"/>
          </a:p>
        </p:txBody>
      </p:sp>
      <p:sp>
        <p:nvSpPr>
          <p:cNvPr id="9238" name="AutoShape 22"/>
          <p:cNvSpPr>
            <a:spLocks noChangeArrowheads="1"/>
          </p:cNvSpPr>
          <p:nvPr/>
        </p:nvSpPr>
        <p:spPr bwMode="auto">
          <a:xfrm flipH="1">
            <a:off x="3505200" y="1524000"/>
            <a:ext cx="4343400" cy="9906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9239" name="Line 23"/>
          <p:cNvSpPr>
            <a:spLocks noChangeShapeType="1"/>
          </p:cNvSpPr>
          <p:nvPr/>
        </p:nvSpPr>
        <p:spPr bwMode="auto">
          <a:xfrm>
            <a:off x="2057400" y="34290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240" name="Text Box 24"/>
          <p:cNvSpPr txBox="1">
            <a:spLocks noChangeArrowheads="1"/>
          </p:cNvSpPr>
          <p:nvPr/>
        </p:nvSpPr>
        <p:spPr bwMode="auto">
          <a:xfrm>
            <a:off x="1981200" y="2971800"/>
            <a:ext cx="14890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Glucagon</a:t>
            </a:r>
          </a:p>
        </p:txBody>
      </p:sp>
      <p:sp>
        <p:nvSpPr>
          <p:cNvPr id="9241" name="AutoShape 25"/>
          <p:cNvSpPr>
            <a:spLocks noChangeArrowheads="1"/>
          </p:cNvSpPr>
          <p:nvPr/>
        </p:nvSpPr>
        <p:spPr bwMode="auto">
          <a:xfrm flipV="1">
            <a:off x="4114800" y="5029200"/>
            <a:ext cx="3962400" cy="13716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9242" name="Text Box 26"/>
          <p:cNvSpPr txBox="1">
            <a:spLocks noChangeArrowheads="1"/>
          </p:cNvSpPr>
          <p:nvPr/>
        </p:nvSpPr>
        <p:spPr bwMode="auto">
          <a:xfrm>
            <a:off x="6096000" y="5029200"/>
            <a:ext cx="2200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Renal overflow</a:t>
            </a:r>
          </a:p>
        </p:txBody>
      </p:sp>
      <p:sp>
        <p:nvSpPr>
          <p:cNvPr id="9243" name="Line 27"/>
          <p:cNvSpPr>
            <a:spLocks noChangeShapeType="1"/>
          </p:cNvSpPr>
          <p:nvPr/>
        </p:nvSpPr>
        <p:spPr bwMode="auto">
          <a:xfrm flipV="1">
            <a:off x="5334000" y="3581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30917391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3200" b="1" dirty="0"/>
              <a:t>Presentation of DKA</a:t>
            </a:r>
          </a:p>
        </p:txBody>
      </p:sp>
      <p:sp>
        <p:nvSpPr>
          <p:cNvPr id="16387" name="Rectangle 3"/>
          <p:cNvSpPr>
            <a:spLocks noGrp="1" noChangeArrowheads="1"/>
          </p:cNvSpPr>
          <p:nvPr>
            <p:ph type="body" idx="1"/>
          </p:nvPr>
        </p:nvSpPr>
        <p:spPr/>
        <p:txBody>
          <a:bodyPr/>
          <a:lstStyle/>
          <a:p>
            <a:r>
              <a:rPr lang="en-US"/>
              <a:t>Polyuria, Polydipsia, Weight loss</a:t>
            </a:r>
          </a:p>
          <a:p>
            <a:r>
              <a:rPr lang="en-US"/>
              <a:t>Nausea and vomiting</a:t>
            </a:r>
          </a:p>
          <a:p>
            <a:r>
              <a:rPr lang="en-US"/>
              <a:t>Abdominal pain</a:t>
            </a:r>
          </a:p>
          <a:p>
            <a:endParaRPr lang="en-US"/>
          </a:p>
          <a:p>
            <a:r>
              <a:rPr lang="en-US"/>
              <a:t>Dehydration</a:t>
            </a:r>
          </a:p>
          <a:p>
            <a:r>
              <a:rPr lang="en-US"/>
              <a:t>Tachypnoea/Kussmaul respiration</a:t>
            </a:r>
          </a:p>
          <a:p>
            <a:r>
              <a:rPr lang="en-US"/>
              <a:t>Altered conciousness</a:t>
            </a:r>
          </a:p>
        </p:txBody>
      </p:sp>
    </p:spTree>
    <p:extLst>
      <p:ext uri="{BB962C8B-B14F-4D97-AF65-F5344CB8AC3E}">
        <p14:creationId xmlns:p14="http://schemas.microsoft.com/office/powerpoint/2010/main" val="26123438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3200" b="1" dirty="0"/>
              <a:t>Presentation of DKA</a:t>
            </a:r>
          </a:p>
        </p:txBody>
      </p:sp>
      <p:sp>
        <p:nvSpPr>
          <p:cNvPr id="17411" name="Rectangle 3"/>
          <p:cNvSpPr>
            <a:spLocks noGrp="1" noChangeArrowheads="1"/>
          </p:cNvSpPr>
          <p:nvPr>
            <p:ph type="body" idx="1"/>
          </p:nvPr>
        </p:nvSpPr>
        <p:spPr>
          <a:xfrm>
            <a:off x="457200" y="2276872"/>
            <a:ext cx="8229600" cy="3849291"/>
          </a:xfrm>
        </p:spPr>
        <p:txBody>
          <a:bodyPr/>
          <a:lstStyle/>
          <a:p>
            <a:r>
              <a:rPr lang="en-US" dirty="0" err="1" smtClean="0"/>
              <a:t>Hyperglycaemia</a:t>
            </a:r>
            <a:r>
              <a:rPr lang="en-US" dirty="0" smtClean="0"/>
              <a:t> (&gt;11mmol/l)</a:t>
            </a:r>
            <a:endParaRPr lang="en-US" dirty="0"/>
          </a:p>
          <a:p>
            <a:r>
              <a:rPr lang="en-US" dirty="0" smtClean="0"/>
              <a:t>Acidosis (pH &lt;7.3, HCO3&lt;18)</a:t>
            </a:r>
            <a:endParaRPr lang="en-US" dirty="0"/>
          </a:p>
          <a:p>
            <a:r>
              <a:rPr lang="en-US" dirty="0" err="1" smtClean="0"/>
              <a:t>Ketotic</a:t>
            </a:r>
            <a:r>
              <a:rPr lang="en-US" dirty="0" smtClean="0"/>
              <a:t> (Usually &gt;3mmol/l) </a:t>
            </a:r>
          </a:p>
          <a:p>
            <a:pPr marL="457200" lvl="1" indent="0">
              <a:buNone/>
            </a:pPr>
            <a:r>
              <a:rPr lang="en-US" dirty="0"/>
              <a:t>	</a:t>
            </a:r>
          </a:p>
        </p:txBody>
      </p:sp>
    </p:spTree>
    <p:extLst>
      <p:ext uri="{BB962C8B-B14F-4D97-AF65-F5344CB8AC3E}">
        <p14:creationId xmlns:p14="http://schemas.microsoft.com/office/powerpoint/2010/main" val="35499781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sz="3200" b="1" dirty="0" smtClean="0"/>
              <a:t>DKA Management</a:t>
            </a:r>
          </a:p>
        </p:txBody>
      </p:sp>
      <p:sp>
        <p:nvSpPr>
          <p:cNvPr id="15363" name="Rectangle 3"/>
          <p:cNvSpPr>
            <a:spLocks noGrp="1" noChangeArrowheads="1"/>
          </p:cNvSpPr>
          <p:nvPr>
            <p:ph type="body" idx="1"/>
          </p:nvPr>
        </p:nvSpPr>
        <p:spPr/>
        <p:txBody>
          <a:bodyPr/>
          <a:lstStyle/>
          <a:p>
            <a:pPr marL="0" indent="0" eaLnBrk="1" hangingPunct="1">
              <a:lnSpc>
                <a:spcPct val="90000"/>
              </a:lnSpc>
              <a:buNone/>
            </a:pPr>
            <a:r>
              <a:rPr lang="en-US" sz="2800" dirty="0" smtClean="0"/>
              <a:t>Guidelines</a:t>
            </a:r>
          </a:p>
          <a:p>
            <a:pPr marL="457200" lvl="1" indent="0" eaLnBrk="1" hangingPunct="1">
              <a:lnSpc>
                <a:spcPct val="90000"/>
              </a:lnSpc>
              <a:buNone/>
            </a:pPr>
            <a:r>
              <a:rPr lang="en-US" sz="2400" dirty="0" smtClean="0"/>
              <a:t>Insulin treatment</a:t>
            </a:r>
          </a:p>
          <a:p>
            <a:pPr marL="990600" lvl="1" indent="-533400" eaLnBrk="1" hangingPunct="1">
              <a:lnSpc>
                <a:spcPct val="90000"/>
              </a:lnSpc>
            </a:pPr>
            <a:r>
              <a:rPr lang="en-US" sz="2400" dirty="0" smtClean="0"/>
              <a:t>Not necessary in 1st hour/may be dangerous</a:t>
            </a:r>
          </a:p>
          <a:p>
            <a:pPr marL="990600" lvl="1" indent="-533400" eaLnBrk="1" hangingPunct="1">
              <a:lnSpc>
                <a:spcPct val="90000"/>
              </a:lnSpc>
            </a:pPr>
            <a:r>
              <a:rPr lang="en-US" sz="2400" dirty="0" smtClean="0"/>
              <a:t>No place for large doses/boluses in 1st 2 hours</a:t>
            </a:r>
          </a:p>
          <a:p>
            <a:pPr marL="457200" lvl="1" indent="0" eaLnBrk="1" hangingPunct="1">
              <a:lnSpc>
                <a:spcPct val="90000"/>
              </a:lnSpc>
              <a:buNone/>
            </a:pPr>
            <a:r>
              <a:rPr lang="en-US" sz="2400" dirty="0" smtClean="0"/>
              <a:t>Fluid management</a:t>
            </a:r>
          </a:p>
          <a:p>
            <a:pPr marL="990600" lvl="1" indent="-533400" eaLnBrk="1" hangingPunct="1">
              <a:lnSpc>
                <a:spcPct val="90000"/>
              </a:lnSpc>
            </a:pPr>
            <a:r>
              <a:rPr lang="en-US" sz="2400" dirty="0" smtClean="0"/>
              <a:t>Large volumes of fluid </a:t>
            </a:r>
            <a:r>
              <a:rPr lang="en-US" sz="2400" dirty="0" smtClean="0"/>
              <a:t>must be avoided</a:t>
            </a:r>
            <a:endParaRPr lang="en-US" sz="2400" dirty="0" smtClean="0"/>
          </a:p>
          <a:p>
            <a:pPr marL="990600" lvl="1" indent="-533400" eaLnBrk="1" hangingPunct="1">
              <a:lnSpc>
                <a:spcPct val="90000"/>
              </a:lnSpc>
            </a:pPr>
            <a:r>
              <a:rPr lang="en-US" sz="2400" dirty="0" err="1" smtClean="0"/>
              <a:t>Correctdehydration</a:t>
            </a:r>
            <a:r>
              <a:rPr lang="en-US" sz="2400" dirty="0" smtClean="0"/>
              <a:t> </a:t>
            </a:r>
            <a:r>
              <a:rPr lang="en-US" sz="2400" dirty="0" smtClean="0"/>
              <a:t>over 48 hours</a:t>
            </a:r>
          </a:p>
          <a:p>
            <a:pPr marL="990600" lvl="1" indent="-533400" eaLnBrk="1" hangingPunct="1">
              <a:lnSpc>
                <a:spcPct val="90000"/>
              </a:lnSpc>
            </a:pPr>
            <a:r>
              <a:rPr lang="en-US" sz="2400" dirty="0" smtClean="0"/>
              <a:t>Use of 0.9% Saline for </a:t>
            </a:r>
            <a:r>
              <a:rPr lang="en-US" sz="2400" dirty="0" smtClean="0"/>
              <a:t>whole </a:t>
            </a:r>
            <a:r>
              <a:rPr lang="en-US" sz="2400" dirty="0" smtClean="0">
                <a:solidFill>
                  <a:srgbClr val="00005F"/>
                </a:solidFill>
              </a:rPr>
              <a:t>duration of dehydration</a:t>
            </a:r>
            <a:r>
              <a:rPr lang="en-US" sz="2400" dirty="0" smtClean="0">
                <a:solidFill>
                  <a:srgbClr val="FF0000"/>
                </a:solidFill>
              </a:rPr>
              <a:t> </a:t>
            </a:r>
            <a:endParaRPr lang="en-US" sz="2400" dirty="0" smtClean="0">
              <a:solidFill>
                <a:srgbClr val="FF0000"/>
              </a:solidFill>
            </a:endParaRPr>
          </a:p>
          <a:p>
            <a:pPr marL="990600" lvl="1" indent="-533400" eaLnBrk="1" hangingPunct="1">
              <a:lnSpc>
                <a:spcPct val="90000"/>
              </a:lnSpc>
            </a:pPr>
            <a:r>
              <a:rPr lang="en-US" sz="2400" dirty="0" smtClean="0"/>
              <a:t>Use fluid with </a:t>
            </a:r>
            <a:r>
              <a:rPr lang="en-US" sz="2400" dirty="0" smtClean="0"/>
              <a:t>added Potassium</a:t>
            </a:r>
            <a:endParaRPr lang="en-US" sz="2400" dirty="0" smtClean="0"/>
          </a:p>
          <a:p>
            <a:pPr marL="990600" lvl="1" indent="-533400" eaLnBrk="1" hangingPunct="1">
              <a:lnSpc>
                <a:spcPct val="90000"/>
              </a:lnSpc>
            </a:pPr>
            <a:r>
              <a:rPr lang="en-US" sz="2400" dirty="0" smtClean="0">
                <a:solidFill>
                  <a:srgbClr val="FF0000"/>
                </a:solidFill>
              </a:rPr>
              <a:t>Fluid bolus only if shocked – not if mild/moderate</a:t>
            </a:r>
          </a:p>
          <a:p>
            <a:pPr marL="1371600" lvl="2" indent="-457200" eaLnBrk="1" hangingPunct="1">
              <a:lnSpc>
                <a:spcPct val="90000"/>
              </a:lnSpc>
              <a:buFontTx/>
              <a:buNone/>
            </a:pPr>
            <a:endParaRPr lang="en-US" sz="2000" dirty="0" smtClean="0"/>
          </a:p>
        </p:txBody>
      </p:sp>
    </p:spTree>
    <p:extLst>
      <p:ext uri="{BB962C8B-B14F-4D97-AF65-F5344CB8AC3E}">
        <p14:creationId xmlns:p14="http://schemas.microsoft.com/office/powerpoint/2010/main" val="42070496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78098"/>
          </a:xfrm>
        </p:spPr>
        <p:txBody>
          <a:bodyPr>
            <a:normAutofit/>
          </a:bodyPr>
          <a:lstStyle/>
          <a:p>
            <a:r>
              <a:rPr lang="en-GB" sz="3200" b="1" dirty="0" smtClean="0"/>
              <a:t>Fluids</a:t>
            </a:r>
          </a:p>
        </p:txBody>
      </p:sp>
      <p:sp>
        <p:nvSpPr>
          <p:cNvPr id="3" name="Content Placeholder 2"/>
          <p:cNvSpPr>
            <a:spLocks noGrp="1"/>
          </p:cNvSpPr>
          <p:nvPr>
            <p:ph idx="1"/>
          </p:nvPr>
        </p:nvSpPr>
        <p:spPr>
          <a:xfrm>
            <a:off x="684213" y="1052736"/>
            <a:ext cx="7772400" cy="5255989"/>
          </a:xfrm>
        </p:spPr>
        <p:txBody>
          <a:bodyPr/>
          <a:lstStyle/>
          <a:p>
            <a:pPr marL="0" indent="0">
              <a:buFontTx/>
              <a:buNone/>
              <a:defRPr/>
            </a:pPr>
            <a:r>
              <a:rPr lang="en-GB" sz="2000" b="1" dirty="0" smtClean="0"/>
              <a:t>Deficit</a:t>
            </a:r>
          </a:p>
          <a:p>
            <a:pPr>
              <a:defRPr/>
            </a:pPr>
            <a:r>
              <a:rPr lang="en-GB" sz="1800" dirty="0" smtClean="0"/>
              <a:t>Assume </a:t>
            </a:r>
            <a:r>
              <a:rPr lang="en-GB" sz="1800" dirty="0"/>
              <a:t>a 5% fluid deficit in children and young people in mild or moderate DKA (indicated by a blood pH of 7.1 or above) </a:t>
            </a:r>
          </a:p>
          <a:p>
            <a:pPr>
              <a:defRPr/>
            </a:pPr>
            <a:r>
              <a:rPr lang="en-GB" sz="1800" dirty="0"/>
              <a:t>Assume a 10% fluid deficit in children and young people in severe DKA </a:t>
            </a:r>
            <a:r>
              <a:rPr lang="en-GB" sz="1800" dirty="0" smtClean="0"/>
              <a:t>(</a:t>
            </a:r>
            <a:r>
              <a:rPr lang="en-GB" sz="1800" dirty="0"/>
              <a:t>indicated by a blood pH below 7.1) </a:t>
            </a:r>
          </a:p>
          <a:p>
            <a:pPr marL="0" indent="0">
              <a:buFontTx/>
              <a:buNone/>
              <a:defRPr/>
            </a:pPr>
            <a:endParaRPr lang="en-GB" sz="1800" b="1" dirty="0" smtClean="0"/>
          </a:p>
          <a:p>
            <a:pPr marL="0" indent="0">
              <a:buFontTx/>
              <a:buNone/>
              <a:defRPr/>
            </a:pPr>
            <a:r>
              <a:rPr lang="en-GB" sz="2000" b="1" dirty="0" smtClean="0"/>
              <a:t>Maintenance</a:t>
            </a:r>
          </a:p>
          <a:p>
            <a:pPr>
              <a:defRPr/>
            </a:pPr>
            <a:r>
              <a:rPr lang="en-GB" sz="1800" dirty="0" smtClean="0"/>
              <a:t>if </a:t>
            </a:r>
            <a:r>
              <a:rPr lang="en-GB" sz="1800" dirty="0"/>
              <a:t>they weigh less than 10 kg, give 2 ml/kg/hour </a:t>
            </a:r>
          </a:p>
          <a:p>
            <a:pPr>
              <a:defRPr/>
            </a:pPr>
            <a:r>
              <a:rPr lang="en-GB" sz="1800" dirty="0" smtClean="0"/>
              <a:t>if </a:t>
            </a:r>
            <a:r>
              <a:rPr lang="en-GB" sz="1800" dirty="0"/>
              <a:t>they weigh between 10 and 40 kg, give 1 ml/kg/hour </a:t>
            </a:r>
          </a:p>
          <a:p>
            <a:pPr>
              <a:defRPr/>
            </a:pPr>
            <a:r>
              <a:rPr lang="en-GB" sz="1800" dirty="0" smtClean="0"/>
              <a:t>if </a:t>
            </a:r>
            <a:r>
              <a:rPr lang="en-GB" sz="1800" dirty="0"/>
              <a:t>they weigh more than 40 kg, give a fixed volume of 40 ml/hour. </a:t>
            </a:r>
          </a:p>
          <a:p>
            <a:pPr marL="0" indent="0">
              <a:buFontTx/>
              <a:buNone/>
              <a:defRPr/>
            </a:pPr>
            <a:endParaRPr lang="en-GB" sz="1800" dirty="0">
              <a:solidFill>
                <a:schemeClr val="accent1">
                  <a:lumMod val="75000"/>
                </a:schemeClr>
              </a:solidFill>
            </a:endParaRPr>
          </a:p>
          <a:p>
            <a:pPr marL="0" indent="0">
              <a:buFontTx/>
              <a:buNone/>
              <a:defRPr/>
            </a:pPr>
            <a:r>
              <a:rPr lang="en-GB" sz="1800" b="1" dirty="0" smtClean="0">
                <a:solidFill>
                  <a:schemeClr val="accent1">
                    <a:lumMod val="75000"/>
                  </a:schemeClr>
                </a:solidFill>
              </a:rPr>
              <a:t>Resuscitation </a:t>
            </a:r>
            <a:r>
              <a:rPr lang="en-GB" sz="1800" b="1" dirty="0">
                <a:solidFill>
                  <a:schemeClr val="accent1">
                    <a:lumMod val="75000"/>
                  </a:schemeClr>
                </a:solidFill>
              </a:rPr>
              <a:t>fluid </a:t>
            </a:r>
            <a:endParaRPr lang="en-GB" sz="1800" b="1" dirty="0" smtClean="0">
              <a:solidFill>
                <a:schemeClr val="accent1">
                  <a:lumMod val="75000"/>
                </a:schemeClr>
              </a:solidFill>
            </a:endParaRPr>
          </a:p>
          <a:p>
            <a:pPr>
              <a:defRPr/>
            </a:pPr>
            <a:r>
              <a:rPr lang="en-GB" sz="1800" b="1" dirty="0" smtClean="0">
                <a:solidFill>
                  <a:schemeClr val="accent1">
                    <a:lumMod val="75000"/>
                  </a:schemeClr>
                </a:solidFill>
              </a:rPr>
              <a:t> </a:t>
            </a:r>
            <a:r>
              <a:rPr lang="en-GB" sz="1800" dirty="0">
                <a:solidFill>
                  <a:schemeClr val="accent1">
                    <a:lumMod val="75000"/>
                  </a:schemeClr>
                </a:solidFill>
              </a:rPr>
              <a:t>If more than 20 ml/kg 0.9% sodium chloride has been given by intravenous bolus, </a:t>
            </a:r>
            <a:r>
              <a:rPr lang="en-GB" sz="1800" b="1" u="sng" dirty="0">
                <a:solidFill>
                  <a:schemeClr val="accent1">
                    <a:lumMod val="75000"/>
                  </a:schemeClr>
                </a:solidFill>
              </a:rPr>
              <a:t>subtract</a:t>
            </a:r>
            <a:r>
              <a:rPr lang="en-GB" sz="1800" dirty="0">
                <a:solidFill>
                  <a:schemeClr val="accent1">
                    <a:lumMod val="75000"/>
                  </a:schemeClr>
                </a:solidFill>
              </a:rPr>
              <a:t> any additional bolus volumes from the total fluid calculation for the 48-hour </a:t>
            </a:r>
            <a:r>
              <a:rPr lang="en-GB" sz="1800" dirty="0" smtClean="0">
                <a:solidFill>
                  <a:schemeClr val="accent1">
                    <a:lumMod val="75000"/>
                  </a:schemeClr>
                </a:solidFill>
              </a:rPr>
              <a:t>period</a:t>
            </a:r>
            <a:endParaRPr lang="en-GB" sz="1800" dirty="0">
              <a:solidFill>
                <a:schemeClr val="accent1">
                  <a:lumMod val="75000"/>
                </a:schemeClr>
              </a:solidFill>
            </a:endParaRPr>
          </a:p>
        </p:txBody>
      </p:sp>
    </p:spTree>
    <p:extLst>
      <p:ext uri="{BB962C8B-B14F-4D97-AF65-F5344CB8AC3E}">
        <p14:creationId xmlns:p14="http://schemas.microsoft.com/office/powerpoint/2010/main" val="40674950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sz="3200" b="1" dirty="0"/>
              <a:t>DKA Management</a:t>
            </a:r>
          </a:p>
        </p:txBody>
      </p:sp>
      <p:sp>
        <p:nvSpPr>
          <p:cNvPr id="30723" name="Rectangle 3"/>
          <p:cNvSpPr>
            <a:spLocks noGrp="1" noChangeArrowheads="1"/>
          </p:cNvSpPr>
          <p:nvPr>
            <p:ph type="body" idx="1"/>
          </p:nvPr>
        </p:nvSpPr>
        <p:spPr/>
        <p:txBody>
          <a:bodyPr/>
          <a:lstStyle/>
          <a:p>
            <a:pPr marL="0" indent="0">
              <a:buNone/>
            </a:pPr>
            <a:r>
              <a:rPr lang="en-US" dirty="0"/>
              <a:t>Guidelines</a:t>
            </a:r>
          </a:p>
          <a:p>
            <a:pPr marL="457200" lvl="1" indent="0">
              <a:buNone/>
            </a:pPr>
            <a:r>
              <a:rPr lang="en-US" dirty="0"/>
              <a:t>Insulin</a:t>
            </a:r>
          </a:p>
          <a:p>
            <a:pPr marL="990600" lvl="1" indent="-533400">
              <a:buFont typeface="Times" pitchFamily="84" charset="0"/>
              <a:buChar char="•"/>
            </a:pPr>
            <a:r>
              <a:rPr lang="en-US" dirty="0"/>
              <a:t>Required to switch off ketone </a:t>
            </a:r>
            <a:r>
              <a:rPr lang="en-US" dirty="0" smtClean="0"/>
              <a:t>production that is causing acid build up</a:t>
            </a:r>
            <a:endParaRPr lang="en-US" dirty="0"/>
          </a:p>
          <a:p>
            <a:pPr marL="990600" lvl="1" indent="-533400">
              <a:buFont typeface="Times" pitchFamily="84" charset="0"/>
              <a:buChar char="•"/>
            </a:pPr>
            <a:r>
              <a:rPr lang="en-US" dirty="0"/>
              <a:t>If blood glucose is low - then add </a:t>
            </a:r>
            <a:r>
              <a:rPr lang="en-US" dirty="0" smtClean="0"/>
              <a:t>dextrose</a:t>
            </a:r>
          </a:p>
          <a:p>
            <a:pPr marL="990600" lvl="1" indent="-533400">
              <a:buFont typeface="Times" pitchFamily="84" charset="0"/>
              <a:buChar char="•"/>
            </a:pPr>
            <a:r>
              <a:rPr lang="en-US" dirty="0" smtClean="0">
                <a:solidFill>
                  <a:srgbClr val="FF0000"/>
                </a:solidFill>
              </a:rPr>
              <a:t>DO NOT STOP INSULIN</a:t>
            </a:r>
            <a:endParaRPr lang="en-US" dirty="0">
              <a:solidFill>
                <a:srgbClr val="FF0000"/>
              </a:solidFill>
            </a:endParaRPr>
          </a:p>
          <a:p>
            <a:pPr marL="990600" lvl="1" indent="-533400">
              <a:buFont typeface="Times" pitchFamily="84" charset="0"/>
              <a:buChar char="•"/>
            </a:pPr>
            <a:r>
              <a:rPr lang="en-US" dirty="0"/>
              <a:t>Monitor ketones</a:t>
            </a:r>
          </a:p>
        </p:txBody>
      </p:sp>
    </p:spTree>
    <p:extLst>
      <p:ext uri="{BB962C8B-B14F-4D97-AF65-F5344CB8AC3E}">
        <p14:creationId xmlns:p14="http://schemas.microsoft.com/office/powerpoint/2010/main" val="2288166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p:txBody>
          <a:bodyPr/>
          <a:lstStyle/>
          <a:p>
            <a:r>
              <a:rPr lang="en-GB" dirty="0" smtClean="0"/>
              <a:t>Introduction to diabetes</a:t>
            </a:r>
            <a:endParaRPr lang="en-GB" dirty="0" smtClean="0"/>
          </a:p>
          <a:p>
            <a:r>
              <a:rPr lang="en-GB" dirty="0" smtClean="0"/>
              <a:t>Sick Day </a:t>
            </a:r>
            <a:r>
              <a:rPr lang="en-GB" dirty="0" smtClean="0"/>
              <a:t>Rules</a:t>
            </a:r>
          </a:p>
          <a:p>
            <a:r>
              <a:rPr lang="en-GB" dirty="0" smtClean="0"/>
              <a:t>Diabetic ketoacidosis (DKA)</a:t>
            </a:r>
          </a:p>
          <a:p>
            <a:r>
              <a:rPr lang="en-GB" dirty="0" smtClean="0"/>
              <a:t>Complication of DKA</a:t>
            </a:r>
            <a:endParaRPr lang="en-GB" dirty="0" smtClean="0"/>
          </a:p>
          <a:p>
            <a:r>
              <a:rPr lang="en-GB" dirty="0" smtClean="0"/>
              <a:t>Hypoglycaemia</a:t>
            </a:r>
          </a:p>
          <a:p>
            <a:r>
              <a:rPr lang="en-GB" dirty="0" smtClean="0"/>
              <a:t>Undergoing surgery</a:t>
            </a:r>
            <a:endParaRPr lang="en-GB" dirty="0" smtClean="0"/>
          </a:p>
          <a:p>
            <a:r>
              <a:rPr lang="en-GB" dirty="0" smtClean="0"/>
              <a:t>Summary</a:t>
            </a:r>
            <a:endParaRPr lang="en-GB" dirty="0"/>
          </a:p>
        </p:txBody>
      </p:sp>
    </p:spTree>
    <p:extLst>
      <p:ext uri="{BB962C8B-B14F-4D97-AF65-F5344CB8AC3E}">
        <p14:creationId xmlns:p14="http://schemas.microsoft.com/office/powerpoint/2010/main" val="22012825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886200" y="2514600"/>
            <a:ext cx="1303338" cy="822325"/>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Ketones</a:t>
            </a:r>
          </a:p>
          <a:p>
            <a:r>
              <a:rPr lang="en-US"/>
              <a:t>H+</a:t>
            </a:r>
          </a:p>
        </p:txBody>
      </p:sp>
      <p:sp>
        <p:nvSpPr>
          <p:cNvPr id="31747" name="Rectangle 3"/>
          <p:cNvSpPr>
            <a:spLocks noGrp="1" noChangeArrowheads="1"/>
          </p:cNvSpPr>
          <p:nvPr>
            <p:ph type="title"/>
          </p:nvPr>
        </p:nvSpPr>
        <p:spPr/>
        <p:txBody>
          <a:bodyPr>
            <a:normAutofit/>
          </a:bodyPr>
          <a:lstStyle/>
          <a:p>
            <a:r>
              <a:rPr lang="en-US" sz="3200" b="1" dirty="0"/>
              <a:t>Physiology</a:t>
            </a:r>
          </a:p>
        </p:txBody>
      </p:sp>
      <p:sp>
        <p:nvSpPr>
          <p:cNvPr id="31748" name="AutoShape 4"/>
          <p:cNvSpPr>
            <a:spLocks noChangeArrowheads="1"/>
          </p:cNvSpPr>
          <p:nvPr/>
        </p:nvSpPr>
        <p:spPr bwMode="auto">
          <a:xfrm>
            <a:off x="2743200" y="2362200"/>
            <a:ext cx="3657600" cy="2819400"/>
          </a:xfrm>
          <a:prstGeom prst="roundRect">
            <a:avLst>
              <a:gd name="adj" fmla="val 16667"/>
            </a:avLst>
          </a:prstGeom>
          <a:noFill/>
          <a:ln w="57150">
            <a:solidFill>
              <a:srgbClr val="00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GB"/>
          </a:p>
        </p:txBody>
      </p:sp>
      <p:sp>
        <p:nvSpPr>
          <p:cNvPr id="31749" name="Line 5"/>
          <p:cNvSpPr>
            <a:spLocks noChangeShapeType="1"/>
          </p:cNvSpPr>
          <p:nvPr/>
        </p:nvSpPr>
        <p:spPr bwMode="auto">
          <a:xfrm flipH="1">
            <a:off x="2057400" y="44196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750" name="Line 6"/>
          <p:cNvSpPr>
            <a:spLocks noChangeShapeType="1"/>
          </p:cNvSpPr>
          <p:nvPr/>
        </p:nvSpPr>
        <p:spPr bwMode="auto">
          <a:xfrm>
            <a:off x="5715000" y="30480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751" name="Line 7"/>
          <p:cNvSpPr>
            <a:spLocks noChangeShapeType="1"/>
          </p:cNvSpPr>
          <p:nvPr/>
        </p:nvSpPr>
        <p:spPr bwMode="auto">
          <a:xfrm>
            <a:off x="5715000" y="42672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752" name="Text Box 8"/>
          <p:cNvSpPr txBox="1">
            <a:spLocks noChangeArrowheads="1"/>
          </p:cNvSpPr>
          <p:nvPr/>
        </p:nvSpPr>
        <p:spPr bwMode="auto">
          <a:xfrm>
            <a:off x="3810000" y="3505200"/>
            <a:ext cx="1489075"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a:t>Glucose</a:t>
            </a:r>
            <a:endParaRPr lang="en-US"/>
          </a:p>
        </p:txBody>
      </p:sp>
      <p:sp>
        <p:nvSpPr>
          <p:cNvPr id="31753" name="Text Box 9"/>
          <p:cNvSpPr txBox="1">
            <a:spLocks noChangeArrowheads="1"/>
          </p:cNvSpPr>
          <p:nvPr/>
        </p:nvSpPr>
        <p:spPr bwMode="auto">
          <a:xfrm>
            <a:off x="2209800" y="4038600"/>
            <a:ext cx="10652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solidFill>
                  <a:srgbClr val="B8251D"/>
                </a:solidFill>
              </a:rPr>
              <a:t>Insulin</a:t>
            </a:r>
            <a:endParaRPr lang="en-US"/>
          </a:p>
        </p:txBody>
      </p:sp>
      <p:sp>
        <p:nvSpPr>
          <p:cNvPr id="31754" name="Text Box 10"/>
          <p:cNvSpPr txBox="1">
            <a:spLocks noChangeArrowheads="1"/>
          </p:cNvSpPr>
          <p:nvPr/>
        </p:nvSpPr>
        <p:spPr bwMode="auto">
          <a:xfrm>
            <a:off x="5791200" y="2590800"/>
            <a:ext cx="10652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solidFill>
                  <a:srgbClr val="B8251D"/>
                </a:solidFill>
              </a:rPr>
              <a:t>Insulin</a:t>
            </a:r>
            <a:endParaRPr lang="en-US"/>
          </a:p>
        </p:txBody>
      </p:sp>
      <p:sp>
        <p:nvSpPr>
          <p:cNvPr id="31755" name="Text Box 11"/>
          <p:cNvSpPr txBox="1">
            <a:spLocks noChangeArrowheads="1"/>
          </p:cNvSpPr>
          <p:nvPr/>
        </p:nvSpPr>
        <p:spPr bwMode="auto">
          <a:xfrm>
            <a:off x="609600" y="3581400"/>
            <a:ext cx="1471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Glycogen</a:t>
            </a:r>
          </a:p>
        </p:txBody>
      </p:sp>
      <p:sp>
        <p:nvSpPr>
          <p:cNvPr id="31756" name="Text Box 12"/>
          <p:cNvSpPr txBox="1">
            <a:spLocks noChangeArrowheads="1"/>
          </p:cNvSpPr>
          <p:nvPr/>
        </p:nvSpPr>
        <p:spPr bwMode="auto">
          <a:xfrm>
            <a:off x="6994525" y="2486025"/>
            <a:ext cx="114935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Fat</a:t>
            </a:r>
          </a:p>
          <a:p>
            <a:r>
              <a:rPr lang="en-US"/>
              <a:t>Muscle</a:t>
            </a:r>
          </a:p>
        </p:txBody>
      </p:sp>
      <p:sp>
        <p:nvSpPr>
          <p:cNvPr id="31757" name="Text Box 13"/>
          <p:cNvSpPr txBox="1">
            <a:spLocks noChangeArrowheads="1"/>
          </p:cNvSpPr>
          <p:nvPr/>
        </p:nvSpPr>
        <p:spPr bwMode="auto">
          <a:xfrm>
            <a:off x="7010400" y="4038600"/>
            <a:ext cx="895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Brain</a:t>
            </a:r>
          </a:p>
        </p:txBody>
      </p:sp>
      <p:sp>
        <p:nvSpPr>
          <p:cNvPr id="31760" name="Rectangle 16"/>
          <p:cNvSpPr>
            <a:spLocks noChangeArrowheads="1"/>
          </p:cNvSpPr>
          <p:nvPr/>
        </p:nvSpPr>
        <p:spPr bwMode="auto">
          <a:xfrm>
            <a:off x="3886200" y="2514600"/>
            <a:ext cx="1295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GB"/>
          </a:p>
        </p:txBody>
      </p:sp>
      <p:sp>
        <p:nvSpPr>
          <p:cNvPr id="31761" name="AutoShape 17"/>
          <p:cNvSpPr>
            <a:spLocks noChangeArrowheads="1"/>
          </p:cNvSpPr>
          <p:nvPr/>
        </p:nvSpPr>
        <p:spPr bwMode="auto">
          <a:xfrm flipH="1">
            <a:off x="3505200" y="1524000"/>
            <a:ext cx="4343400" cy="9906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31762" name="Line 18"/>
          <p:cNvSpPr>
            <a:spLocks noChangeShapeType="1"/>
          </p:cNvSpPr>
          <p:nvPr/>
        </p:nvSpPr>
        <p:spPr bwMode="auto">
          <a:xfrm>
            <a:off x="2057400" y="34290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1763" name="Text Box 19"/>
          <p:cNvSpPr txBox="1">
            <a:spLocks noChangeArrowheads="1"/>
          </p:cNvSpPr>
          <p:nvPr/>
        </p:nvSpPr>
        <p:spPr bwMode="auto">
          <a:xfrm>
            <a:off x="1981200" y="2971800"/>
            <a:ext cx="14890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Glucagon</a:t>
            </a:r>
          </a:p>
        </p:txBody>
      </p:sp>
      <p:sp>
        <p:nvSpPr>
          <p:cNvPr id="31764" name="AutoShape 20"/>
          <p:cNvSpPr>
            <a:spLocks noChangeArrowheads="1"/>
          </p:cNvSpPr>
          <p:nvPr/>
        </p:nvSpPr>
        <p:spPr bwMode="auto">
          <a:xfrm flipV="1">
            <a:off x="4114800" y="5029200"/>
            <a:ext cx="3962400" cy="13716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31765" name="Text Box 21"/>
          <p:cNvSpPr txBox="1">
            <a:spLocks noChangeArrowheads="1"/>
          </p:cNvSpPr>
          <p:nvPr/>
        </p:nvSpPr>
        <p:spPr bwMode="auto">
          <a:xfrm>
            <a:off x="6096000" y="5029200"/>
            <a:ext cx="2200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Renal overflow</a:t>
            </a:r>
          </a:p>
        </p:txBody>
      </p:sp>
      <p:sp>
        <p:nvSpPr>
          <p:cNvPr id="31766" name="Line 22"/>
          <p:cNvSpPr>
            <a:spLocks noChangeShapeType="1"/>
          </p:cNvSpPr>
          <p:nvPr/>
        </p:nvSpPr>
        <p:spPr bwMode="auto">
          <a:xfrm flipV="1">
            <a:off x="5334000" y="3581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41447613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sz="3200" b="1" dirty="0"/>
              <a:t>Medical Monitoring</a:t>
            </a:r>
          </a:p>
        </p:txBody>
      </p:sp>
      <p:sp>
        <p:nvSpPr>
          <p:cNvPr id="44035" name="Rectangle 3"/>
          <p:cNvSpPr>
            <a:spLocks noGrp="1" noChangeArrowheads="1"/>
          </p:cNvSpPr>
          <p:nvPr>
            <p:ph type="body" idx="1"/>
          </p:nvPr>
        </p:nvSpPr>
        <p:spPr/>
        <p:txBody>
          <a:bodyPr>
            <a:normAutofit lnSpcReduction="10000"/>
          </a:bodyPr>
          <a:lstStyle/>
          <a:p>
            <a:r>
              <a:rPr lang="en-US" dirty="0"/>
              <a:t>Regular review - 1,2,4 </a:t>
            </a:r>
            <a:r>
              <a:rPr lang="en-US" dirty="0" err="1"/>
              <a:t>hrs</a:t>
            </a:r>
            <a:r>
              <a:rPr lang="en-US" dirty="0"/>
              <a:t> – </a:t>
            </a:r>
            <a:r>
              <a:rPr lang="en-US" dirty="0" smtClean="0"/>
              <a:t> Blood sampling for pH /</a:t>
            </a:r>
            <a:r>
              <a:rPr lang="en-US" dirty="0"/>
              <a:t>Plasma </a:t>
            </a:r>
            <a:r>
              <a:rPr lang="en-US" dirty="0" smtClean="0"/>
              <a:t>Glucose/ </a:t>
            </a:r>
            <a:r>
              <a:rPr lang="en-US" dirty="0" err="1"/>
              <a:t>E</a:t>
            </a:r>
            <a:r>
              <a:rPr lang="en-US" dirty="0" err="1" smtClean="0"/>
              <a:t>lectrolyes</a:t>
            </a:r>
            <a:endParaRPr lang="en-US" dirty="0"/>
          </a:p>
          <a:p>
            <a:r>
              <a:rPr lang="en-GB" dirty="0" smtClean="0"/>
              <a:t>At </a:t>
            </a:r>
            <a:r>
              <a:rPr lang="en-GB" dirty="0"/>
              <a:t>each face-to-face review assess the following</a:t>
            </a:r>
            <a:r>
              <a:rPr lang="en-GB" dirty="0" smtClean="0"/>
              <a:t>:</a:t>
            </a:r>
          </a:p>
          <a:p>
            <a:pPr lvl="1"/>
            <a:r>
              <a:rPr lang="en-GB" dirty="0" smtClean="0"/>
              <a:t>results </a:t>
            </a:r>
            <a:r>
              <a:rPr lang="en-GB" dirty="0"/>
              <a:t>of blood investigations </a:t>
            </a:r>
          </a:p>
          <a:p>
            <a:pPr lvl="1"/>
            <a:r>
              <a:rPr lang="en-GB" dirty="0" smtClean="0"/>
              <a:t>ECG </a:t>
            </a:r>
            <a:r>
              <a:rPr lang="en-GB" dirty="0"/>
              <a:t>trace </a:t>
            </a:r>
          </a:p>
          <a:p>
            <a:pPr lvl="1"/>
            <a:r>
              <a:rPr lang="en-GB" dirty="0" smtClean="0"/>
              <a:t>cumulative </a:t>
            </a:r>
            <a:r>
              <a:rPr lang="en-GB" dirty="0"/>
              <a:t>fluid balance </a:t>
            </a:r>
            <a:r>
              <a:rPr lang="en-GB" dirty="0" smtClean="0"/>
              <a:t>record </a:t>
            </a:r>
          </a:p>
          <a:p>
            <a:pPr lvl="1"/>
            <a:r>
              <a:rPr lang="en-GB" dirty="0" smtClean="0"/>
              <a:t>clinical </a:t>
            </a:r>
            <a:r>
              <a:rPr lang="en-GB" dirty="0"/>
              <a:t>status, including vital signs and neurological </a:t>
            </a:r>
            <a:r>
              <a:rPr lang="en-GB" dirty="0" smtClean="0"/>
              <a:t>status looking for complications </a:t>
            </a:r>
            <a:endParaRPr lang="en-GB" dirty="0"/>
          </a:p>
          <a:p>
            <a:pPr lvl="1"/>
            <a:endParaRPr lang="en-US" dirty="0"/>
          </a:p>
        </p:txBody>
      </p:sp>
    </p:spTree>
    <p:extLst>
      <p:ext uri="{BB962C8B-B14F-4D97-AF65-F5344CB8AC3E}">
        <p14:creationId xmlns:p14="http://schemas.microsoft.com/office/powerpoint/2010/main" val="24169897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b="1" dirty="0" smtClean="0"/>
              <a:t>Cerebral </a:t>
            </a:r>
            <a:r>
              <a:rPr lang="en-US" sz="3200" b="1" dirty="0" err="1" smtClean="0"/>
              <a:t>Oedema</a:t>
            </a:r>
            <a:endParaRPr lang="en-US" sz="3200" b="1" dirty="0"/>
          </a:p>
        </p:txBody>
      </p:sp>
      <p:sp>
        <p:nvSpPr>
          <p:cNvPr id="22531" name="Rectangle 3"/>
          <p:cNvSpPr>
            <a:spLocks noGrp="1" noChangeArrowheads="1"/>
          </p:cNvSpPr>
          <p:nvPr>
            <p:ph type="body" idx="1"/>
          </p:nvPr>
        </p:nvSpPr>
        <p:spPr/>
        <p:txBody>
          <a:bodyPr/>
          <a:lstStyle/>
          <a:p>
            <a:pPr>
              <a:lnSpc>
                <a:spcPct val="90000"/>
              </a:lnSpc>
            </a:pPr>
            <a:r>
              <a:rPr lang="en-US" sz="2800" dirty="0"/>
              <a:t>Cerebral </a:t>
            </a:r>
            <a:r>
              <a:rPr lang="en-US" sz="2800" dirty="0" err="1"/>
              <a:t>Oedema</a:t>
            </a:r>
            <a:endParaRPr lang="en-US" sz="2800" dirty="0"/>
          </a:p>
          <a:p>
            <a:pPr lvl="1">
              <a:lnSpc>
                <a:spcPct val="90000"/>
              </a:lnSpc>
            </a:pPr>
            <a:r>
              <a:rPr lang="en-US" sz="2400" dirty="0"/>
              <a:t>60-90% of deaths in DKA</a:t>
            </a:r>
          </a:p>
          <a:p>
            <a:pPr lvl="1">
              <a:lnSpc>
                <a:spcPct val="90000"/>
              </a:lnSpc>
            </a:pPr>
            <a:r>
              <a:rPr lang="en-US" sz="2400" dirty="0"/>
              <a:t>Once develops 20-25% result in death</a:t>
            </a:r>
          </a:p>
          <a:p>
            <a:pPr lvl="1">
              <a:lnSpc>
                <a:spcPct val="90000"/>
              </a:lnSpc>
            </a:pPr>
            <a:r>
              <a:rPr lang="en-US" sz="2400" dirty="0"/>
              <a:t>10-25% survivors - significant morbidity</a:t>
            </a:r>
          </a:p>
          <a:p>
            <a:pPr>
              <a:lnSpc>
                <a:spcPct val="90000"/>
              </a:lnSpc>
            </a:pPr>
            <a:r>
              <a:rPr lang="en-US" sz="2800" dirty="0"/>
              <a:t>Aspiration Pneumonia</a:t>
            </a:r>
          </a:p>
          <a:p>
            <a:pPr>
              <a:lnSpc>
                <a:spcPct val="90000"/>
              </a:lnSpc>
            </a:pPr>
            <a:r>
              <a:rPr lang="en-US" sz="2800" dirty="0"/>
              <a:t>Pulmonary </a:t>
            </a:r>
            <a:r>
              <a:rPr lang="en-US" sz="2800" dirty="0" err="1"/>
              <a:t>Oedema</a:t>
            </a:r>
            <a:r>
              <a:rPr lang="en-US" sz="2800" dirty="0"/>
              <a:t>/</a:t>
            </a:r>
            <a:r>
              <a:rPr lang="en-US" sz="2800" dirty="0" smtClean="0"/>
              <a:t>Acute Respiratory Distress</a:t>
            </a:r>
            <a:endParaRPr lang="en-US" sz="2800" dirty="0"/>
          </a:p>
          <a:p>
            <a:pPr>
              <a:lnSpc>
                <a:spcPct val="90000"/>
              </a:lnSpc>
            </a:pPr>
            <a:r>
              <a:rPr lang="en-US" sz="2800" dirty="0"/>
              <a:t>Electrolyte disturbance</a:t>
            </a:r>
          </a:p>
          <a:p>
            <a:pPr>
              <a:lnSpc>
                <a:spcPct val="90000"/>
              </a:lnSpc>
            </a:pPr>
            <a:r>
              <a:rPr lang="en-US" sz="2800" dirty="0"/>
              <a:t>Acidosis</a:t>
            </a:r>
          </a:p>
          <a:p>
            <a:pPr>
              <a:lnSpc>
                <a:spcPct val="90000"/>
              </a:lnSpc>
            </a:pPr>
            <a:r>
              <a:rPr lang="en-US" sz="2800" dirty="0"/>
              <a:t>Other neurological </a:t>
            </a:r>
            <a:r>
              <a:rPr lang="en-US" sz="2800" dirty="0" smtClean="0"/>
              <a:t>pathologies/poor brain perfusion</a:t>
            </a:r>
            <a:endParaRPr lang="en-US" sz="2800" dirty="0"/>
          </a:p>
          <a:p>
            <a:pPr>
              <a:lnSpc>
                <a:spcPct val="90000"/>
              </a:lnSpc>
            </a:pPr>
            <a:endParaRPr lang="en-US" sz="2800" dirty="0"/>
          </a:p>
        </p:txBody>
      </p:sp>
    </p:spTree>
    <p:extLst>
      <p:ext uri="{BB962C8B-B14F-4D97-AF65-F5344CB8AC3E}">
        <p14:creationId xmlns:p14="http://schemas.microsoft.com/office/powerpoint/2010/main" val="4696271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sz="3200" b="1" dirty="0"/>
              <a:t>Cerebral </a:t>
            </a:r>
            <a:r>
              <a:rPr lang="en-US" sz="3200" b="1" dirty="0" err="1"/>
              <a:t>Oedema</a:t>
            </a:r>
            <a:endParaRPr lang="en-US" sz="3200" b="1" dirty="0"/>
          </a:p>
        </p:txBody>
      </p:sp>
      <p:sp>
        <p:nvSpPr>
          <p:cNvPr id="24579" name="Rectangle 3"/>
          <p:cNvSpPr>
            <a:spLocks noGrp="1" noChangeArrowheads="1"/>
          </p:cNvSpPr>
          <p:nvPr>
            <p:ph type="body" sz="half" idx="1"/>
          </p:nvPr>
        </p:nvSpPr>
        <p:spPr/>
        <p:txBody>
          <a:bodyPr/>
          <a:lstStyle/>
          <a:p>
            <a:pPr lvl="1">
              <a:buFontTx/>
              <a:buNone/>
            </a:pPr>
            <a:r>
              <a:rPr lang="en-US" sz="2800" b="1" dirty="0"/>
              <a:t>Risk Factors</a:t>
            </a:r>
            <a:endParaRPr lang="en-US" sz="2000" b="1" dirty="0"/>
          </a:p>
          <a:p>
            <a:pPr>
              <a:buFont typeface="Wingdings" pitchFamily="84" charset="2"/>
              <a:buChar char="§"/>
            </a:pPr>
            <a:r>
              <a:rPr lang="en-US" sz="2400" dirty="0"/>
              <a:t>Newly Diagnosed Diabetes</a:t>
            </a:r>
          </a:p>
          <a:p>
            <a:pPr>
              <a:buFont typeface="Wingdings" pitchFamily="84" charset="2"/>
              <a:buChar char="§"/>
            </a:pPr>
            <a:r>
              <a:rPr lang="en-US" sz="2400" dirty="0"/>
              <a:t>Young Age</a:t>
            </a:r>
          </a:p>
          <a:p>
            <a:pPr>
              <a:buFont typeface="Wingdings" pitchFamily="84" charset="2"/>
              <a:buChar char="§"/>
            </a:pPr>
            <a:r>
              <a:rPr lang="en-US" sz="2400" dirty="0"/>
              <a:t>Severe Acidosis</a:t>
            </a:r>
          </a:p>
          <a:p>
            <a:pPr>
              <a:buFont typeface="Wingdings" pitchFamily="84" charset="2"/>
              <a:buChar char="§"/>
            </a:pPr>
            <a:r>
              <a:rPr lang="en-US" sz="2400" dirty="0"/>
              <a:t>High Plasma urea</a:t>
            </a:r>
          </a:p>
          <a:p>
            <a:pPr>
              <a:buFont typeface="Wingdings" pitchFamily="84" charset="2"/>
              <a:buChar char="§"/>
            </a:pPr>
            <a:r>
              <a:rPr lang="en-US" sz="2400" dirty="0"/>
              <a:t>Low pCO2</a:t>
            </a:r>
          </a:p>
          <a:p>
            <a:pPr>
              <a:buFont typeface="Wingdings" pitchFamily="84" charset="2"/>
              <a:buChar char="§"/>
            </a:pPr>
            <a:r>
              <a:rPr lang="en-US" sz="2400" dirty="0"/>
              <a:t>High Potassium</a:t>
            </a:r>
          </a:p>
          <a:p>
            <a:pPr>
              <a:buFontTx/>
              <a:buNone/>
            </a:pPr>
            <a:endParaRPr lang="en-US" sz="2400" dirty="0"/>
          </a:p>
        </p:txBody>
      </p:sp>
      <p:sp>
        <p:nvSpPr>
          <p:cNvPr id="24580" name="Rectangle 4"/>
          <p:cNvSpPr>
            <a:spLocks noGrp="1" noChangeArrowheads="1"/>
          </p:cNvSpPr>
          <p:nvPr>
            <p:ph type="body" sz="half" idx="2"/>
          </p:nvPr>
        </p:nvSpPr>
        <p:spPr/>
        <p:txBody>
          <a:bodyPr/>
          <a:lstStyle/>
          <a:p>
            <a:pPr>
              <a:buFontTx/>
              <a:buNone/>
            </a:pPr>
            <a:endParaRPr lang="en-US" sz="2400" dirty="0"/>
          </a:p>
          <a:p>
            <a:pPr>
              <a:buFont typeface="Wingdings" pitchFamily="84" charset="2"/>
              <a:buChar char="§"/>
            </a:pPr>
            <a:r>
              <a:rPr lang="en-US" sz="2400" dirty="0"/>
              <a:t>Insulin treatment within 1st hour of fluids</a:t>
            </a:r>
          </a:p>
          <a:p>
            <a:pPr>
              <a:buFont typeface="Wingdings" pitchFamily="84" charset="2"/>
              <a:buChar char="§"/>
            </a:pPr>
            <a:r>
              <a:rPr lang="en-US" sz="2400" dirty="0"/>
              <a:t>Large volumes of fluid</a:t>
            </a:r>
          </a:p>
          <a:p>
            <a:pPr>
              <a:buFont typeface="Wingdings" pitchFamily="84" charset="2"/>
              <a:buChar char="§"/>
            </a:pPr>
            <a:r>
              <a:rPr lang="en-US" sz="2400" dirty="0"/>
              <a:t>Lower plasma Sodium</a:t>
            </a:r>
            <a:endParaRPr lang="en-US" dirty="0"/>
          </a:p>
        </p:txBody>
      </p:sp>
    </p:spTree>
    <p:extLst>
      <p:ext uri="{BB962C8B-B14F-4D97-AF65-F5344CB8AC3E}">
        <p14:creationId xmlns:p14="http://schemas.microsoft.com/office/powerpoint/2010/main" val="8992548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n-US" sz="3200" b="1" dirty="0"/>
              <a:t>Cerebral </a:t>
            </a:r>
            <a:r>
              <a:rPr lang="en-US" sz="3200" b="1" dirty="0" err="1"/>
              <a:t>Oedema</a:t>
            </a:r>
            <a:endParaRPr lang="en-US" sz="3200" b="1" dirty="0"/>
          </a:p>
        </p:txBody>
      </p:sp>
      <p:sp>
        <p:nvSpPr>
          <p:cNvPr id="52227" name="Rectangle 3"/>
          <p:cNvSpPr>
            <a:spLocks noGrp="1" noChangeArrowheads="1"/>
          </p:cNvSpPr>
          <p:nvPr>
            <p:ph type="body" idx="1"/>
          </p:nvPr>
        </p:nvSpPr>
        <p:spPr/>
        <p:txBody>
          <a:bodyPr/>
          <a:lstStyle/>
          <a:p>
            <a:pPr>
              <a:buFontTx/>
              <a:buNone/>
            </a:pPr>
            <a:r>
              <a:rPr lang="en-US" dirty="0"/>
              <a:t>Features:</a:t>
            </a:r>
          </a:p>
          <a:p>
            <a:pPr>
              <a:buFontTx/>
              <a:buNone/>
            </a:pPr>
            <a:r>
              <a:rPr lang="en-US" dirty="0" smtClean="0"/>
              <a:t>   Usually </a:t>
            </a:r>
            <a:r>
              <a:rPr lang="en-US" dirty="0"/>
              <a:t>period of improvement in clinical condition then</a:t>
            </a:r>
          </a:p>
          <a:p>
            <a:pPr lvl="1"/>
            <a:r>
              <a:rPr lang="en-US" dirty="0" smtClean="0"/>
              <a:t>Headache</a:t>
            </a:r>
          </a:p>
          <a:p>
            <a:pPr lvl="1"/>
            <a:r>
              <a:rPr lang="en-US" dirty="0" err="1" smtClean="0"/>
              <a:t>Behaviour</a:t>
            </a:r>
            <a:r>
              <a:rPr lang="en-US" dirty="0" smtClean="0"/>
              <a:t> changes</a:t>
            </a:r>
          </a:p>
          <a:p>
            <a:pPr lvl="1"/>
            <a:r>
              <a:rPr lang="en-US" dirty="0" smtClean="0"/>
              <a:t>Neurological </a:t>
            </a:r>
            <a:r>
              <a:rPr lang="en-US" dirty="0"/>
              <a:t>deterioration</a:t>
            </a:r>
          </a:p>
          <a:p>
            <a:pPr lvl="1"/>
            <a:r>
              <a:rPr lang="en-US" dirty="0"/>
              <a:t>Sudden respiratory arrest </a:t>
            </a:r>
          </a:p>
        </p:txBody>
      </p:sp>
    </p:spTree>
    <p:extLst>
      <p:ext uri="{BB962C8B-B14F-4D97-AF65-F5344CB8AC3E}">
        <p14:creationId xmlns:p14="http://schemas.microsoft.com/office/powerpoint/2010/main" val="3147222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normAutofit/>
          </a:bodyPr>
          <a:lstStyle/>
          <a:p>
            <a:r>
              <a:rPr lang="en-GB" sz="3200" b="1" dirty="0" smtClean="0"/>
              <a:t>New DKA Guidelines</a:t>
            </a:r>
          </a:p>
        </p:txBody>
      </p:sp>
      <p:sp>
        <p:nvSpPr>
          <p:cNvPr id="4" name="Content Placeholder 3"/>
          <p:cNvSpPr>
            <a:spLocks noGrp="1"/>
          </p:cNvSpPr>
          <p:nvPr>
            <p:ph idx="1"/>
          </p:nvPr>
        </p:nvSpPr>
        <p:spPr>
          <a:xfrm>
            <a:off x="684213" y="1700212"/>
            <a:ext cx="7772400" cy="4969147"/>
          </a:xfrm>
        </p:spPr>
        <p:txBody>
          <a:bodyPr>
            <a:normAutofit fontScale="62500" lnSpcReduction="20000"/>
          </a:bodyPr>
          <a:lstStyle/>
          <a:p>
            <a:pPr marL="0" indent="0">
              <a:buFontTx/>
              <a:buNone/>
              <a:defRPr/>
            </a:pPr>
            <a:r>
              <a:rPr lang="en-GB" sz="3100" dirty="0" smtClean="0"/>
              <a:t>The following changes have been made since the last version (2009):</a:t>
            </a:r>
          </a:p>
          <a:p>
            <a:pPr>
              <a:defRPr/>
            </a:pPr>
            <a:r>
              <a:rPr lang="en-GB" sz="3100" dirty="0" smtClean="0"/>
              <a:t>1. Change in the degree of dehydration to be used to calculate fluids; 5% for mild to moderate DKA and 10% for severe DKA, based on pH </a:t>
            </a:r>
          </a:p>
          <a:p>
            <a:pPr>
              <a:defRPr/>
            </a:pPr>
            <a:r>
              <a:rPr lang="en-GB" sz="3100" dirty="0" smtClean="0"/>
              <a:t>2. De-emphasise sodium chloride bolus at the start of treatment apart from the sickest children </a:t>
            </a:r>
          </a:p>
          <a:p>
            <a:pPr>
              <a:defRPr/>
            </a:pPr>
            <a:r>
              <a:rPr lang="en-GB" sz="3100" dirty="0" smtClean="0"/>
              <a:t>3. No more than one 10ml/kg fluid bolus to be given without discussion with a senior doctor </a:t>
            </a:r>
          </a:p>
          <a:p>
            <a:pPr>
              <a:defRPr/>
            </a:pPr>
            <a:r>
              <a:rPr lang="en-GB" sz="3100" dirty="0" smtClean="0"/>
              <a:t>4. Further reduction in maintenance fluid rates, and simpler calculation of fluid rates </a:t>
            </a:r>
          </a:p>
          <a:p>
            <a:pPr>
              <a:defRPr/>
            </a:pPr>
            <a:r>
              <a:rPr lang="en-GB" sz="3100" dirty="0" smtClean="0"/>
              <a:t>5. No longer to subtract any boluses given up to 20 ml/kg from the fluid calculation (as the rate is already reduced significantly from previous guidelines) </a:t>
            </a:r>
          </a:p>
          <a:p>
            <a:pPr>
              <a:defRPr/>
            </a:pPr>
            <a:r>
              <a:rPr lang="en-GB" sz="3100" dirty="0" smtClean="0"/>
              <a:t>6. Continuation of 0.9% sodium chloride (instead of changing to 0.45% sodium chloride) for the full duration of rehydration </a:t>
            </a:r>
          </a:p>
          <a:p>
            <a:pPr>
              <a:defRPr/>
            </a:pPr>
            <a:r>
              <a:rPr lang="en-GB" sz="3100" dirty="0" smtClean="0"/>
              <a:t>7. Option for using an intravenous insulin infusion rate of 0.05 Units//kg/hour OR 0.1 Units/kg/hour </a:t>
            </a:r>
          </a:p>
          <a:p>
            <a:pPr>
              <a:defRPr/>
            </a:pPr>
            <a:endParaRPr lang="en-GB" dirty="0"/>
          </a:p>
        </p:txBody>
      </p:sp>
    </p:spTree>
    <p:extLst>
      <p:ext uri="{BB962C8B-B14F-4D97-AF65-F5344CB8AC3E}">
        <p14:creationId xmlns:p14="http://schemas.microsoft.com/office/powerpoint/2010/main" val="35163086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normAutofit/>
          </a:bodyPr>
          <a:lstStyle/>
          <a:p>
            <a:r>
              <a:rPr lang="en-GB" sz="3200" b="1" dirty="0" smtClean="0"/>
              <a:t>New DKA Guidelines</a:t>
            </a:r>
          </a:p>
        </p:txBody>
      </p:sp>
      <p:sp>
        <p:nvSpPr>
          <p:cNvPr id="4" name="Content Placeholder 3"/>
          <p:cNvSpPr>
            <a:spLocks noGrp="1"/>
          </p:cNvSpPr>
          <p:nvPr>
            <p:ph idx="1"/>
          </p:nvPr>
        </p:nvSpPr>
        <p:spPr>
          <a:xfrm>
            <a:off x="684213" y="1700213"/>
            <a:ext cx="7772400" cy="4114800"/>
          </a:xfrm>
        </p:spPr>
        <p:txBody>
          <a:bodyPr>
            <a:normAutofit/>
          </a:bodyPr>
          <a:lstStyle/>
          <a:p>
            <a:pPr>
              <a:defRPr/>
            </a:pPr>
            <a:r>
              <a:rPr lang="en-GB" sz="2800" dirty="0"/>
              <a:t>These are general guidelines for management. Treatment may need modification to suit the individual patient and these guidelines do not remove the need for </a:t>
            </a:r>
            <a:r>
              <a:rPr lang="en-GB" sz="2800" u="sng" dirty="0"/>
              <a:t>frequent detailed reassessments of the individual child's requirements</a:t>
            </a:r>
            <a:r>
              <a:rPr lang="en-GB" sz="2800" dirty="0"/>
              <a:t>. </a:t>
            </a:r>
          </a:p>
        </p:txBody>
      </p:sp>
    </p:spTree>
    <p:extLst>
      <p:ext uri="{BB962C8B-B14F-4D97-AF65-F5344CB8AC3E}">
        <p14:creationId xmlns:p14="http://schemas.microsoft.com/office/powerpoint/2010/main" val="35021599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GB" sz="3200" b="1" dirty="0" smtClean="0"/>
              <a:t>Hypoglycaemia</a:t>
            </a:r>
            <a:endParaRPr lang="en-GB" sz="3200" b="1" dirty="0"/>
          </a:p>
        </p:txBody>
      </p:sp>
      <p:sp>
        <p:nvSpPr>
          <p:cNvPr id="3" name="Content Placeholder 2"/>
          <p:cNvSpPr>
            <a:spLocks noGrp="1"/>
          </p:cNvSpPr>
          <p:nvPr>
            <p:ph idx="1"/>
          </p:nvPr>
        </p:nvSpPr>
        <p:spPr>
          <a:xfrm>
            <a:off x="457200" y="2204864"/>
            <a:ext cx="8229600" cy="3921299"/>
          </a:xfrm>
        </p:spPr>
        <p:txBody>
          <a:bodyPr>
            <a:normAutofit/>
          </a:bodyPr>
          <a:lstStyle/>
          <a:p>
            <a:r>
              <a:rPr lang="en-GB" sz="2800" dirty="0" smtClean="0"/>
              <a:t>Blood glucose ≤ 3.9mmol/l</a:t>
            </a:r>
          </a:p>
          <a:p>
            <a:endParaRPr lang="en-GB" sz="2800" dirty="0"/>
          </a:p>
          <a:p>
            <a:r>
              <a:rPr lang="en-GB" sz="2800" dirty="0" smtClean="0"/>
              <a:t>Mild/moderate hypos – more common</a:t>
            </a:r>
          </a:p>
          <a:p>
            <a:endParaRPr lang="en-GB" sz="2800" dirty="0"/>
          </a:p>
          <a:p>
            <a:r>
              <a:rPr lang="en-GB" sz="2800" dirty="0" smtClean="0"/>
              <a:t>Severe hypos – loose consciousness, seizures, death</a:t>
            </a:r>
            <a:endParaRPr lang="en-GB" sz="2800" dirty="0"/>
          </a:p>
        </p:txBody>
      </p:sp>
    </p:spTree>
    <p:extLst>
      <p:ext uri="{BB962C8B-B14F-4D97-AF65-F5344CB8AC3E}">
        <p14:creationId xmlns:p14="http://schemas.microsoft.com/office/powerpoint/2010/main" val="10994655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Hypoglycaemia</a:t>
            </a:r>
            <a:endParaRPr lang="en-GB" sz="3200" b="1" dirty="0"/>
          </a:p>
        </p:txBody>
      </p:sp>
      <p:sp>
        <p:nvSpPr>
          <p:cNvPr id="3" name="Content Placeholder 2"/>
          <p:cNvSpPr>
            <a:spLocks noGrp="1"/>
          </p:cNvSpPr>
          <p:nvPr>
            <p:ph idx="1"/>
          </p:nvPr>
        </p:nvSpPr>
        <p:spPr/>
        <p:txBody>
          <a:bodyPr>
            <a:normAutofit/>
          </a:bodyPr>
          <a:lstStyle/>
          <a:p>
            <a:r>
              <a:rPr lang="en-GB" sz="2800" dirty="0" smtClean="0"/>
              <a:t>Mismatch between insulin, food and activity</a:t>
            </a:r>
          </a:p>
          <a:p>
            <a:r>
              <a:rPr lang="en-GB" sz="2800" dirty="0" smtClean="0"/>
              <a:t>Rarely spontaneous</a:t>
            </a:r>
          </a:p>
          <a:p>
            <a:endParaRPr lang="en-GB" sz="2800" dirty="0"/>
          </a:p>
          <a:p>
            <a:r>
              <a:rPr lang="en-GB" sz="2800" dirty="0" smtClean="0"/>
              <a:t>Exercise</a:t>
            </a:r>
          </a:p>
          <a:p>
            <a:r>
              <a:rPr lang="en-GB" sz="2800" dirty="0" smtClean="0"/>
              <a:t>Stress</a:t>
            </a:r>
          </a:p>
          <a:p>
            <a:r>
              <a:rPr lang="en-GB" sz="2800" dirty="0" smtClean="0"/>
              <a:t>Hot weather</a:t>
            </a:r>
          </a:p>
          <a:p>
            <a:r>
              <a:rPr lang="en-GB" sz="2800" dirty="0" smtClean="0"/>
              <a:t>Alcohol</a:t>
            </a:r>
            <a:endParaRPr lang="en-GB" sz="2800" dirty="0"/>
          </a:p>
        </p:txBody>
      </p:sp>
    </p:spTree>
    <p:extLst>
      <p:ext uri="{BB962C8B-B14F-4D97-AF65-F5344CB8AC3E}">
        <p14:creationId xmlns:p14="http://schemas.microsoft.com/office/powerpoint/2010/main" val="279002159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Symptoms</a:t>
            </a:r>
            <a:endParaRPr lang="en-GB" sz="3200" b="1" dirty="0"/>
          </a:p>
        </p:txBody>
      </p:sp>
      <p:sp>
        <p:nvSpPr>
          <p:cNvPr id="3" name="Content Placeholder 2"/>
          <p:cNvSpPr>
            <a:spLocks noGrp="1"/>
          </p:cNvSpPr>
          <p:nvPr>
            <p:ph idx="1"/>
          </p:nvPr>
        </p:nvSpPr>
        <p:spPr/>
        <p:txBody>
          <a:bodyPr/>
          <a:lstStyle/>
          <a:p>
            <a:r>
              <a:rPr lang="en-GB" dirty="0" err="1" smtClean="0"/>
              <a:t>Neuroglycopenic</a:t>
            </a:r>
            <a:endParaRPr lang="en-GB" dirty="0" smtClean="0"/>
          </a:p>
          <a:p>
            <a:pPr lvl="1"/>
            <a:r>
              <a:rPr lang="en-GB" dirty="0" smtClean="0"/>
              <a:t>Difficulty concentrating</a:t>
            </a:r>
          </a:p>
          <a:p>
            <a:pPr lvl="1"/>
            <a:r>
              <a:rPr lang="en-GB" dirty="0" smtClean="0"/>
              <a:t>Blurred vision</a:t>
            </a:r>
          </a:p>
          <a:p>
            <a:pPr lvl="1"/>
            <a:r>
              <a:rPr lang="en-GB" dirty="0" smtClean="0"/>
              <a:t>Altered judgement/confusion</a:t>
            </a:r>
          </a:p>
          <a:p>
            <a:pPr lvl="1"/>
            <a:r>
              <a:rPr lang="en-GB" dirty="0" smtClean="0"/>
              <a:t>Loss of consciousness</a:t>
            </a:r>
          </a:p>
          <a:p>
            <a:r>
              <a:rPr lang="en-GB" dirty="0" smtClean="0"/>
              <a:t>Autonomic</a:t>
            </a:r>
          </a:p>
          <a:p>
            <a:pPr lvl="1"/>
            <a:r>
              <a:rPr lang="en-GB" dirty="0" smtClean="0"/>
              <a:t>Trembling/Tachycardia</a:t>
            </a:r>
          </a:p>
          <a:p>
            <a:pPr lvl="1"/>
            <a:r>
              <a:rPr lang="en-GB" dirty="0" smtClean="0"/>
              <a:t>Cold Sweatiness, headache &amp; nausea</a:t>
            </a:r>
            <a:endParaRPr lang="en-GB" dirty="0"/>
          </a:p>
        </p:txBody>
      </p:sp>
    </p:spTree>
    <p:extLst>
      <p:ext uri="{BB962C8B-B14F-4D97-AF65-F5344CB8AC3E}">
        <p14:creationId xmlns:p14="http://schemas.microsoft.com/office/powerpoint/2010/main" val="11263767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pPr eaLnBrk="1" hangingPunct="1"/>
            <a:r>
              <a:rPr lang="en-US" sz="3200" b="1" dirty="0" smtClean="0"/>
              <a:t>Ancient History</a:t>
            </a:r>
          </a:p>
        </p:txBody>
      </p:sp>
      <p:sp>
        <p:nvSpPr>
          <p:cNvPr id="19458" name="Content Placeholder 7"/>
          <p:cNvSpPr>
            <a:spLocks noGrp="1"/>
          </p:cNvSpPr>
          <p:nvPr>
            <p:ph sz="half" idx="1"/>
          </p:nvPr>
        </p:nvSpPr>
        <p:spPr/>
        <p:txBody>
          <a:bodyPr/>
          <a:lstStyle/>
          <a:p>
            <a:pPr eaLnBrk="1" hangingPunct="1"/>
            <a:r>
              <a:rPr lang="en-US" smtClean="0"/>
              <a:t>Ebers papyrus </a:t>
            </a:r>
          </a:p>
          <a:p>
            <a:pPr lvl="1" eaLnBrk="1" hangingPunct="1"/>
            <a:r>
              <a:rPr lang="en-US" smtClean="0"/>
              <a:t>c.1550 </a:t>
            </a:r>
            <a:r>
              <a:rPr lang="en-US" sz="1400" smtClean="0"/>
              <a:t>BC</a:t>
            </a:r>
          </a:p>
          <a:p>
            <a:pPr eaLnBrk="1" hangingPunct="1"/>
            <a:endParaRPr lang="en-US" sz="1800" smtClean="0"/>
          </a:p>
          <a:p>
            <a:pPr eaLnBrk="1" hangingPunct="1"/>
            <a:r>
              <a:rPr lang="en-US" smtClean="0"/>
              <a:t>Sushrut &amp; Charak</a:t>
            </a:r>
          </a:p>
          <a:p>
            <a:pPr lvl="1" eaLnBrk="1" hangingPunct="1"/>
            <a:r>
              <a:rPr lang="en-US" smtClean="0"/>
              <a:t>400-500 BC</a:t>
            </a:r>
          </a:p>
          <a:p>
            <a:pPr lvl="1" eaLnBrk="1" hangingPunct="1"/>
            <a:endParaRPr lang="en-US" smtClean="0"/>
          </a:p>
          <a:p>
            <a:pPr eaLnBrk="1" hangingPunct="1">
              <a:buFont typeface="Arial" charset="0"/>
              <a:buNone/>
            </a:pPr>
            <a:r>
              <a:rPr lang="en-US" sz="2400" smtClean="0"/>
              <a:t>Sweetness of urine</a:t>
            </a:r>
          </a:p>
          <a:p>
            <a:pPr eaLnBrk="1" hangingPunct="1">
              <a:buFont typeface="Arial" charset="0"/>
              <a:buNone/>
            </a:pPr>
            <a:r>
              <a:rPr lang="en-US" sz="2400" smtClean="0"/>
              <a:t>Overweight &amp; gluttonous</a:t>
            </a:r>
          </a:p>
          <a:p>
            <a:pPr eaLnBrk="1" hangingPunct="1">
              <a:buFont typeface="Arial" charset="0"/>
              <a:buNone/>
            </a:pPr>
            <a:r>
              <a:rPr lang="en-US" sz="2400" smtClean="0"/>
              <a:t>Also lean people</a:t>
            </a:r>
          </a:p>
        </p:txBody>
      </p:sp>
      <p:pic>
        <p:nvPicPr>
          <p:cNvPr id="19459" name="Content Placeholder 5" descr="Sushrat - Diabetes002.jpg"/>
          <p:cNvPicPr>
            <a:picLocks noGrp="1" noChangeAspect="1"/>
          </p:cNvPicPr>
          <p:nvPr>
            <p:ph sz="half" idx="2"/>
          </p:nvPr>
        </p:nvPicPr>
        <p:blipFill>
          <a:blip r:embed="rId3" cstate="print"/>
          <a:srcRect l="-6720" r="-672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Treatmen</a:t>
            </a:r>
            <a:r>
              <a:rPr lang="en-GB" dirty="0" smtClean="0"/>
              <a:t>t</a:t>
            </a:r>
            <a:endParaRPr lang="en-GB" dirty="0"/>
          </a:p>
        </p:txBody>
      </p:sp>
      <p:sp>
        <p:nvSpPr>
          <p:cNvPr id="3" name="Content Placeholder 2"/>
          <p:cNvSpPr>
            <a:spLocks noGrp="1"/>
          </p:cNvSpPr>
          <p:nvPr>
            <p:ph idx="1"/>
          </p:nvPr>
        </p:nvSpPr>
        <p:spPr/>
        <p:txBody>
          <a:bodyPr/>
          <a:lstStyle/>
          <a:p>
            <a:r>
              <a:rPr lang="en-GB" dirty="0" smtClean="0"/>
              <a:t>Mild/Moderate hypos:</a:t>
            </a:r>
          </a:p>
          <a:p>
            <a:pPr lvl="1"/>
            <a:r>
              <a:rPr lang="en-GB" dirty="0" smtClean="0"/>
              <a:t>5g of glucose is needed for a 10kg child </a:t>
            </a:r>
          </a:p>
          <a:p>
            <a:pPr lvl="1"/>
            <a:r>
              <a:rPr lang="en-GB" dirty="0" smtClean="0"/>
              <a:t> 10g of glucose is needed for a 30kg child </a:t>
            </a:r>
          </a:p>
          <a:p>
            <a:pPr lvl="1"/>
            <a:r>
              <a:rPr lang="en-GB" dirty="0" smtClean="0"/>
              <a:t> 15g of glucose is needed for a 50kg child</a:t>
            </a:r>
          </a:p>
          <a:p>
            <a:pPr lvl="1"/>
            <a:endParaRPr lang="en-GB" dirty="0"/>
          </a:p>
          <a:p>
            <a:r>
              <a:rPr lang="en-GB" dirty="0" smtClean="0"/>
              <a:t>Severe:</a:t>
            </a:r>
          </a:p>
          <a:p>
            <a:pPr lvl="1"/>
            <a:r>
              <a:rPr lang="en-GB" dirty="0" smtClean="0"/>
              <a:t>IM Glucagon</a:t>
            </a:r>
            <a:r>
              <a:rPr lang="en-GB" dirty="0" smtClean="0"/>
              <a:t>/Call for help </a:t>
            </a:r>
            <a:endParaRPr lang="en-GB" dirty="0"/>
          </a:p>
        </p:txBody>
      </p:sp>
    </p:spTree>
    <p:extLst>
      <p:ext uri="{BB962C8B-B14F-4D97-AF65-F5344CB8AC3E}">
        <p14:creationId xmlns:p14="http://schemas.microsoft.com/office/powerpoint/2010/main" val="33920344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Treatment</a:t>
            </a:r>
            <a:endParaRPr lang="en-GB" sz="3200" b="1" dirty="0"/>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45" t="24673" r="6552" b="39005"/>
          <a:stretch/>
        </p:blipFill>
        <p:spPr bwMode="auto">
          <a:xfrm>
            <a:off x="35496" y="2424381"/>
            <a:ext cx="9036495" cy="215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7166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Image result for lucoxade"/>
          <p:cNvPicPr>
            <a:picLocks noChangeAspect="1" noChangeArrowheads="1"/>
          </p:cNvPicPr>
          <p:nvPr/>
        </p:nvPicPr>
        <p:blipFill>
          <a:blip r:embed="rId3" cstate="print"/>
          <a:srcRect/>
          <a:stretch>
            <a:fillRect/>
          </a:stretch>
        </p:blipFill>
        <p:spPr bwMode="auto">
          <a:xfrm>
            <a:off x="2267744" y="1052736"/>
            <a:ext cx="4464496" cy="446449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Hypo Poster</a:t>
            </a:r>
            <a:endParaRPr lang="en-GB"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42" t="7495" r="11529" b="3923"/>
          <a:stretch/>
        </p:blipFill>
        <p:spPr bwMode="auto">
          <a:xfrm>
            <a:off x="35496" y="116632"/>
            <a:ext cx="9019617" cy="600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02257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Low glucose suspend</a:t>
            </a:r>
            <a:endParaRPr lang="en-GB" sz="3200" b="1" dirty="0"/>
          </a:p>
        </p:txBody>
      </p:sp>
      <p:sp>
        <p:nvSpPr>
          <p:cNvPr id="3" name="Content Placeholder 2"/>
          <p:cNvSpPr>
            <a:spLocks noGrp="1"/>
          </p:cNvSpPr>
          <p:nvPr>
            <p:ph idx="1"/>
          </p:nvPr>
        </p:nvSpPr>
        <p:spPr/>
        <p:txBody>
          <a:bodyPr/>
          <a:lstStyle/>
          <a:p>
            <a:endParaRPr lang="en-GB"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55653"/>
            <a:ext cx="9144000" cy="422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49422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Predictive low glucose suspend</a:t>
            </a:r>
            <a:endParaRPr lang="en-GB" sz="3200" b="1" dirty="0"/>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21" t="23231" r="3964" b="32018"/>
          <a:stretch/>
        </p:blipFill>
        <p:spPr bwMode="auto">
          <a:xfrm>
            <a:off x="-252537" y="2161501"/>
            <a:ext cx="9396537" cy="263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26271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Pre operative assessment</a:t>
            </a:r>
            <a:endParaRPr lang="en-GB" sz="3200" b="1"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763688" y="2204864"/>
            <a:ext cx="2952328" cy="18722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Minor</a:t>
            </a:r>
            <a:endParaRPr lang="en-GB" dirty="0"/>
          </a:p>
        </p:txBody>
      </p:sp>
      <p:sp>
        <p:nvSpPr>
          <p:cNvPr id="5" name="Rectangle 4"/>
          <p:cNvSpPr/>
          <p:nvPr/>
        </p:nvSpPr>
        <p:spPr>
          <a:xfrm>
            <a:off x="4716016" y="4077072"/>
            <a:ext cx="2952328" cy="18722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Emergency</a:t>
            </a:r>
            <a:endParaRPr lang="en-GB" dirty="0"/>
          </a:p>
        </p:txBody>
      </p:sp>
      <p:sp>
        <p:nvSpPr>
          <p:cNvPr id="6" name="Rectangle 5"/>
          <p:cNvSpPr/>
          <p:nvPr/>
        </p:nvSpPr>
        <p:spPr>
          <a:xfrm>
            <a:off x="4716016" y="2204864"/>
            <a:ext cx="2952328" cy="18722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Elective</a:t>
            </a:r>
            <a:endParaRPr lang="en-GB" dirty="0"/>
          </a:p>
        </p:txBody>
      </p:sp>
      <p:sp>
        <p:nvSpPr>
          <p:cNvPr id="7" name="Rectangle 6"/>
          <p:cNvSpPr/>
          <p:nvPr/>
        </p:nvSpPr>
        <p:spPr>
          <a:xfrm>
            <a:off x="1763688" y="4077072"/>
            <a:ext cx="2952328" cy="18722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Major</a:t>
            </a:r>
            <a:endParaRPr lang="en-GB" dirty="0"/>
          </a:p>
        </p:txBody>
      </p:sp>
    </p:spTree>
    <p:extLst>
      <p:ext uri="{BB962C8B-B14F-4D97-AF65-F5344CB8AC3E}">
        <p14:creationId xmlns:p14="http://schemas.microsoft.com/office/powerpoint/2010/main" val="3864281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Pre operative </a:t>
            </a:r>
            <a:r>
              <a:rPr lang="en-GB" sz="3200" b="1" dirty="0" err="1" smtClean="0"/>
              <a:t>assesment</a:t>
            </a:r>
            <a:endParaRPr lang="en-GB" sz="3200" b="1" dirty="0"/>
          </a:p>
        </p:txBody>
      </p:sp>
      <p:sp>
        <p:nvSpPr>
          <p:cNvPr id="3" name="Content Placeholder 2"/>
          <p:cNvSpPr>
            <a:spLocks noGrp="1"/>
          </p:cNvSpPr>
          <p:nvPr>
            <p:ph idx="1"/>
          </p:nvPr>
        </p:nvSpPr>
        <p:spPr/>
        <p:txBody>
          <a:bodyPr>
            <a:normAutofit fontScale="92500"/>
          </a:bodyPr>
          <a:lstStyle/>
          <a:p>
            <a:r>
              <a:rPr lang="en-US" sz="3000" b="1" dirty="0" smtClean="0"/>
              <a:t>Minor surgery</a:t>
            </a:r>
            <a:r>
              <a:rPr lang="en-US" sz="3000" dirty="0" smtClean="0"/>
              <a:t>: short procedure (usually less than 30 minutes) with or without sedation or </a:t>
            </a:r>
            <a:r>
              <a:rPr lang="en-US" sz="3000" dirty="0" err="1" smtClean="0"/>
              <a:t>anaesthesia</a:t>
            </a:r>
            <a:r>
              <a:rPr lang="en-US" sz="3000" dirty="0" smtClean="0"/>
              <a:t> where rapid recovery is anticipated and the child is expected to be able to eat by the next meal. Examples include endoscopic biopsies, </a:t>
            </a:r>
            <a:r>
              <a:rPr lang="en-US" sz="3000" dirty="0" err="1" smtClean="0"/>
              <a:t>myringotomy</a:t>
            </a:r>
            <a:r>
              <a:rPr lang="en-US" sz="3000" dirty="0" smtClean="0"/>
              <a:t>, incision and drainage. </a:t>
            </a:r>
            <a:endParaRPr lang="en-GB" sz="3000" dirty="0" smtClean="0"/>
          </a:p>
          <a:p>
            <a:r>
              <a:rPr lang="en-US" sz="3000" b="1" dirty="0" smtClean="0"/>
              <a:t>Major surgery</a:t>
            </a:r>
            <a:r>
              <a:rPr lang="en-US" sz="3000" dirty="0" smtClean="0"/>
              <a:t>: includes all surgery requiring more prolonged general </a:t>
            </a:r>
            <a:r>
              <a:rPr lang="en-US" sz="3000" dirty="0" err="1" smtClean="0"/>
              <a:t>anaesthesia</a:t>
            </a:r>
            <a:r>
              <a:rPr lang="en-US" sz="3000" dirty="0" smtClean="0"/>
              <a:t> lasting &gt;30 minutes or a procedure which is likely to cause post-operative nausea, vomiting or inability to feed adequately.</a:t>
            </a:r>
            <a:endParaRPr lang="en-GB" sz="3000" dirty="0" smtClean="0"/>
          </a:p>
          <a:p>
            <a:endParaRPr lang="en-GB" dirty="0"/>
          </a:p>
        </p:txBody>
      </p:sp>
    </p:spTree>
    <p:extLst>
      <p:ext uri="{BB962C8B-B14F-4D97-AF65-F5344CB8AC3E}">
        <p14:creationId xmlns:p14="http://schemas.microsoft.com/office/powerpoint/2010/main" val="1571096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Pre-operative assessment</a:t>
            </a:r>
            <a:endParaRPr lang="en-GB" sz="3200" b="1" dirty="0"/>
          </a:p>
        </p:txBody>
      </p:sp>
      <p:sp>
        <p:nvSpPr>
          <p:cNvPr id="3" name="Content Placeholder 2"/>
          <p:cNvSpPr>
            <a:spLocks noGrp="1"/>
          </p:cNvSpPr>
          <p:nvPr>
            <p:ph idx="1"/>
          </p:nvPr>
        </p:nvSpPr>
        <p:spPr/>
        <p:txBody>
          <a:bodyPr>
            <a:normAutofit fontScale="92500"/>
          </a:bodyPr>
          <a:lstStyle/>
          <a:p>
            <a:r>
              <a:rPr lang="en-US" b="1" dirty="0" smtClean="0"/>
              <a:t>Role of surgeon</a:t>
            </a:r>
            <a:r>
              <a:rPr lang="en-US" dirty="0" smtClean="0"/>
              <a:t> carrying out surgery/procedure</a:t>
            </a:r>
            <a:endParaRPr lang="en-GB" dirty="0" smtClean="0"/>
          </a:p>
          <a:p>
            <a:pPr lvl="0"/>
            <a:r>
              <a:rPr lang="en-US" dirty="0" smtClean="0"/>
              <a:t>As soon as the decision is made to undertake surgery, the surgeon needs to inform both the hospital </a:t>
            </a:r>
            <a:r>
              <a:rPr lang="en-US" dirty="0" err="1" smtClean="0"/>
              <a:t>paediatric</a:t>
            </a:r>
            <a:r>
              <a:rPr lang="en-US" dirty="0" smtClean="0"/>
              <a:t> diabetes team and the </a:t>
            </a:r>
            <a:r>
              <a:rPr lang="en-US" dirty="0" err="1" smtClean="0"/>
              <a:t>anaesthetist</a:t>
            </a:r>
            <a:r>
              <a:rPr lang="en-US" dirty="0" smtClean="0"/>
              <a:t> about:</a:t>
            </a:r>
            <a:endParaRPr lang="en-GB" dirty="0" smtClean="0"/>
          </a:p>
          <a:p>
            <a:pPr lvl="1"/>
            <a:r>
              <a:rPr lang="en-US" dirty="0" smtClean="0"/>
              <a:t>Date and time of planned procedure (if possible, please put child first on the morning list)</a:t>
            </a:r>
            <a:endParaRPr lang="en-GB" dirty="0" smtClean="0"/>
          </a:p>
          <a:p>
            <a:pPr lvl="1"/>
            <a:r>
              <a:rPr lang="en-US" dirty="0" smtClean="0"/>
              <a:t>Type of procedure and whether it is judged to be major or minor surgery as defined above</a:t>
            </a:r>
            <a:endParaRPr lang="en-GB" dirty="0" smtClean="0"/>
          </a:p>
          <a:p>
            <a:endParaRPr lang="en-GB" dirty="0"/>
          </a:p>
        </p:txBody>
      </p:sp>
    </p:spTree>
    <p:extLst>
      <p:ext uri="{BB962C8B-B14F-4D97-AF65-F5344CB8AC3E}">
        <p14:creationId xmlns:p14="http://schemas.microsoft.com/office/powerpoint/2010/main" val="269473899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Emergency Surgery</a:t>
            </a:r>
            <a:endParaRPr lang="en-GB" sz="3200" b="1" dirty="0"/>
          </a:p>
        </p:txBody>
      </p:sp>
      <p:sp>
        <p:nvSpPr>
          <p:cNvPr id="3" name="Content Placeholder 2"/>
          <p:cNvSpPr>
            <a:spLocks noGrp="1"/>
          </p:cNvSpPr>
          <p:nvPr>
            <p:ph idx="1"/>
          </p:nvPr>
        </p:nvSpPr>
        <p:spPr/>
        <p:txBody>
          <a:bodyPr>
            <a:normAutofit fontScale="55000" lnSpcReduction="20000"/>
          </a:bodyPr>
          <a:lstStyle/>
          <a:p>
            <a:r>
              <a:rPr lang="en-GB" sz="3800" dirty="0" smtClean="0"/>
              <a:t>Weigh the patient, measure capillary and plasma blood glucose, venous blood gases, blood </a:t>
            </a:r>
            <a:r>
              <a:rPr lang="en-GB" sz="3800" dirty="0" err="1" smtClean="0"/>
              <a:t>ketones</a:t>
            </a:r>
            <a:r>
              <a:rPr lang="en-GB" sz="3800" dirty="0" smtClean="0"/>
              <a:t>, electrolytes, urea and </a:t>
            </a:r>
            <a:r>
              <a:rPr lang="en-GB" sz="3800" dirty="0" err="1" smtClean="0"/>
              <a:t>creatinine</a:t>
            </a:r>
            <a:r>
              <a:rPr lang="en-GB" sz="3800" dirty="0" smtClean="0"/>
              <a:t>.</a:t>
            </a:r>
          </a:p>
          <a:p>
            <a:pPr lvl="0"/>
            <a:r>
              <a:rPr lang="en-GB" sz="3800" dirty="0" smtClean="0"/>
              <a:t>Inform diabetes team on admission</a:t>
            </a:r>
          </a:p>
          <a:p>
            <a:pPr marL="0" indent="0">
              <a:buNone/>
            </a:pPr>
            <a:r>
              <a:rPr lang="en-GB" sz="3800" b="1" dirty="0" smtClean="0"/>
              <a:t>If </a:t>
            </a:r>
            <a:r>
              <a:rPr lang="en-GB" sz="3800" b="1" dirty="0" err="1" smtClean="0"/>
              <a:t>ketoacidotic</a:t>
            </a:r>
            <a:endParaRPr lang="en-GB" sz="3800" dirty="0" smtClean="0"/>
          </a:p>
          <a:p>
            <a:pPr lvl="0"/>
            <a:r>
              <a:rPr lang="en-GB" sz="3800" dirty="0" smtClean="0"/>
              <a:t>Follow guidelines on Diabetes </a:t>
            </a:r>
            <a:r>
              <a:rPr lang="en-GB" sz="3800" dirty="0" err="1" smtClean="0"/>
              <a:t>Ketoacidosis</a:t>
            </a:r>
            <a:endParaRPr lang="en-GB" sz="3800" dirty="0" smtClean="0"/>
          </a:p>
          <a:p>
            <a:pPr lvl="0"/>
            <a:r>
              <a:rPr lang="en-GB" sz="3800" dirty="0" smtClean="0"/>
              <a:t>Operate when rehydrated, blood pressure is stable, blood gas is normal, sodium and potassium in normal range</a:t>
            </a:r>
          </a:p>
          <a:p>
            <a:pPr lvl="0"/>
            <a:r>
              <a:rPr lang="en-GB" sz="3800" dirty="0" smtClean="0"/>
              <a:t>This may not be possible for some life saving operations</a:t>
            </a:r>
          </a:p>
          <a:p>
            <a:pPr marL="0" indent="0">
              <a:buNone/>
            </a:pPr>
            <a:r>
              <a:rPr lang="en-GB" sz="3800" b="1" dirty="0" smtClean="0"/>
              <a:t>If not </a:t>
            </a:r>
            <a:r>
              <a:rPr lang="en-GB" sz="3800" b="1" dirty="0" err="1" smtClean="0"/>
              <a:t>ketoacidotic</a:t>
            </a:r>
            <a:endParaRPr lang="en-GB" sz="3800" dirty="0" smtClean="0"/>
          </a:p>
          <a:p>
            <a:pPr lvl="0"/>
            <a:r>
              <a:rPr lang="en-GB" sz="3800" dirty="0" smtClean="0"/>
              <a:t>Follow guideline on major elective surgery and start fluid maintenance and intravenous insulin as discussed later</a:t>
            </a:r>
          </a:p>
          <a:p>
            <a:pPr lvl="0"/>
            <a:r>
              <a:rPr lang="en-GB" sz="3800" dirty="0" smtClean="0"/>
              <a:t>For those on insulin pumps, the pump should be stopped once the IV infusion is started</a:t>
            </a:r>
          </a:p>
          <a:p>
            <a:endParaRPr lang="en-GB" dirty="0"/>
          </a:p>
        </p:txBody>
      </p:sp>
    </p:spTree>
    <p:extLst>
      <p:ext uri="{BB962C8B-B14F-4D97-AF65-F5344CB8AC3E}">
        <p14:creationId xmlns:p14="http://schemas.microsoft.com/office/powerpoint/2010/main" val="37380887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a:bodyPr>
          <a:lstStyle/>
          <a:p>
            <a:pPr eaLnBrk="1" hangingPunct="1"/>
            <a:r>
              <a:rPr lang="en-US" sz="3200" b="1" dirty="0" smtClean="0"/>
              <a:t>20</a:t>
            </a:r>
            <a:r>
              <a:rPr lang="en-US" sz="3200" b="1" baseline="30000" dirty="0" smtClean="0"/>
              <a:t>th</a:t>
            </a:r>
            <a:r>
              <a:rPr lang="en-US" sz="3200" b="1" dirty="0" smtClean="0"/>
              <a:t> Century</a:t>
            </a:r>
          </a:p>
        </p:txBody>
      </p:sp>
      <p:sp>
        <p:nvSpPr>
          <p:cNvPr id="3" name="Content Placeholder 2"/>
          <p:cNvSpPr>
            <a:spLocks noGrp="1"/>
          </p:cNvSpPr>
          <p:nvPr>
            <p:ph sz="half" idx="1"/>
          </p:nvPr>
        </p:nvSpPr>
        <p:spPr/>
        <p:txBody>
          <a:bodyPr rtlCol="0">
            <a:normAutofit lnSpcReduction="10000"/>
          </a:bodyPr>
          <a:lstStyle/>
          <a:p>
            <a:pPr eaLnBrk="1" fontAlgn="auto" hangingPunct="1">
              <a:spcAft>
                <a:spcPts val="0"/>
              </a:spcAft>
              <a:buFont typeface="Arial"/>
              <a:buChar char="•"/>
              <a:defRPr/>
            </a:pPr>
            <a:r>
              <a:rPr lang="en-US" dirty="0" err="1" smtClean="0"/>
              <a:t>Banting</a:t>
            </a:r>
            <a:r>
              <a:rPr lang="en-US" dirty="0" smtClean="0"/>
              <a:t> &amp; Best, Macleod, </a:t>
            </a:r>
            <a:r>
              <a:rPr lang="en-US" dirty="0" err="1" smtClean="0"/>
              <a:t>Collip</a:t>
            </a:r>
            <a:endParaRPr lang="en-US" dirty="0" smtClean="0"/>
          </a:p>
          <a:p>
            <a:pPr lvl="1" eaLnBrk="1" fontAlgn="auto" hangingPunct="1">
              <a:spcAft>
                <a:spcPts val="0"/>
              </a:spcAft>
              <a:buFont typeface="Arial"/>
              <a:buChar char="–"/>
              <a:defRPr/>
            </a:pPr>
            <a:r>
              <a:rPr lang="en-US" dirty="0" smtClean="0"/>
              <a:t>1921</a:t>
            </a:r>
          </a:p>
          <a:p>
            <a:pPr lvl="1"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Chilled extract – ‘</a:t>
            </a:r>
            <a:r>
              <a:rPr lang="en-US" dirty="0" err="1" smtClean="0"/>
              <a:t>isletin</a:t>
            </a:r>
            <a:r>
              <a:rPr lang="en-US" dirty="0" smtClean="0"/>
              <a:t>’</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r>
              <a:rPr lang="en-US" dirty="0" smtClean="0"/>
              <a:t>January 1922</a:t>
            </a:r>
          </a:p>
          <a:p>
            <a:pPr lvl="1" eaLnBrk="1" fontAlgn="auto" hangingPunct="1">
              <a:spcAft>
                <a:spcPts val="0"/>
              </a:spcAft>
              <a:buFont typeface="Arial"/>
              <a:buChar char="–"/>
              <a:defRPr/>
            </a:pPr>
            <a:r>
              <a:rPr lang="en-US" dirty="0" smtClean="0"/>
              <a:t>Treated 14 year old boy</a:t>
            </a:r>
          </a:p>
          <a:p>
            <a:pPr lvl="1" eaLnBrk="1" fontAlgn="auto" hangingPunct="1">
              <a:spcAft>
                <a:spcPts val="0"/>
              </a:spcAft>
              <a:buFont typeface="Arial"/>
              <a:buChar char="–"/>
              <a:defRPr/>
            </a:pPr>
            <a:r>
              <a:rPr lang="en-US" dirty="0" err="1" smtClean="0"/>
              <a:t>Normalised</a:t>
            </a:r>
            <a:r>
              <a:rPr lang="en-US" dirty="0" smtClean="0"/>
              <a:t> glucose levels</a:t>
            </a:r>
          </a:p>
          <a:p>
            <a:pPr lvl="1"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a:p>
        </p:txBody>
      </p:sp>
      <p:pic>
        <p:nvPicPr>
          <p:cNvPr id="33795" name="Picture 5"/>
          <p:cNvPicPr>
            <a:picLocks noChangeAspect="1"/>
          </p:cNvPicPr>
          <p:nvPr/>
        </p:nvPicPr>
        <p:blipFill>
          <a:blip r:embed="rId3" cstate="print"/>
          <a:srcRect/>
          <a:stretch>
            <a:fillRect/>
          </a:stretch>
        </p:blipFill>
        <p:spPr bwMode="auto">
          <a:xfrm>
            <a:off x="4648200" y="2332038"/>
            <a:ext cx="4038600" cy="27193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Summary</a:t>
            </a:r>
            <a:endParaRPr lang="en-GB" sz="3200" b="1" dirty="0"/>
          </a:p>
        </p:txBody>
      </p:sp>
      <p:sp>
        <p:nvSpPr>
          <p:cNvPr id="3" name="Content Placeholder 2"/>
          <p:cNvSpPr>
            <a:spLocks noGrp="1"/>
          </p:cNvSpPr>
          <p:nvPr>
            <p:ph idx="1"/>
          </p:nvPr>
        </p:nvSpPr>
        <p:spPr>
          <a:xfrm>
            <a:off x="533400" y="1412776"/>
            <a:ext cx="8229600" cy="4789587"/>
          </a:xfrm>
        </p:spPr>
        <p:txBody>
          <a:bodyPr>
            <a:normAutofit/>
          </a:bodyPr>
          <a:lstStyle/>
          <a:p>
            <a:endParaRPr lang="en-GB" dirty="0" smtClean="0"/>
          </a:p>
          <a:p>
            <a:r>
              <a:rPr lang="en-GB" dirty="0" smtClean="0"/>
              <a:t>Introduction to diabetes</a:t>
            </a:r>
          </a:p>
          <a:p>
            <a:r>
              <a:rPr lang="en-GB" dirty="0" smtClean="0"/>
              <a:t>Sick </a:t>
            </a:r>
            <a:r>
              <a:rPr lang="en-GB" dirty="0" smtClean="0"/>
              <a:t>Day </a:t>
            </a:r>
            <a:r>
              <a:rPr lang="en-GB" dirty="0" smtClean="0"/>
              <a:t>rules</a:t>
            </a:r>
          </a:p>
          <a:p>
            <a:r>
              <a:rPr lang="en-GB" dirty="0" smtClean="0"/>
              <a:t>Managing DKA</a:t>
            </a:r>
          </a:p>
          <a:p>
            <a:r>
              <a:rPr lang="en-GB" dirty="0" smtClean="0"/>
              <a:t>Complication of DKA </a:t>
            </a:r>
            <a:r>
              <a:rPr lang="mr-IN" dirty="0" smtClean="0"/>
              <a:t>–</a:t>
            </a:r>
            <a:r>
              <a:rPr lang="en-GB" dirty="0" smtClean="0"/>
              <a:t> Cerebral oedema</a:t>
            </a:r>
            <a:endParaRPr lang="en-GB" dirty="0" smtClean="0"/>
          </a:p>
          <a:p>
            <a:r>
              <a:rPr lang="en-GB" dirty="0" smtClean="0"/>
              <a:t>Hypoglycaemia</a:t>
            </a:r>
          </a:p>
          <a:p>
            <a:r>
              <a:rPr lang="en-GB" dirty="0" smtClean="0"/>
              <a:t>Preparing for surgery</a:t>
            </a:r>
            <a:endParaRPr lang="en-GB" dirty="0" smtClean="0"/>
          </a:p>
          <a:p>
            <a:endParaRPr lang="en-GB" dirty="0" smtClean="0"/>
          </a:p>
        </p:txBody>
      </p:sp>
    </p:spTree>
    <p:extLst>
      <p:ext uri="{BB962C8B-B14F-4D97-AF65-F5344CB8AC3E}">
        <p14:creationId xmlns:p14="http://schemas.microsoft.com/office/powerpoint/2010/main" val="14713358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s.gov.uk\data\Users\GBEXPVD\EXPHOME10\AClarke\My Documents\My Pictures\thankYouKids.gi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360494"/>
            <a:ext cx="9144000" cy="414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293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Islets of </a:t>
            </a:r>
            <a:r>
              <a:rPr lang="en-US" sz="3200" b="1" dirty="0" err="1" smtClean="0"/>
              <a:t>Langerhans</a:t>
            </a:r>
            <a:endParaRPr lang="en-US" sz="3200" b="1" dirty="0"/>
          </a:p>
        </p:txBody>
      </p:sp>
      <p:sp>
        <p:nvSpPr>
          <p:cNvPr id="8" name="Content Placeholder 7"/>
          <p:cNvSpPr>
            <a:spLocks noGrp="1"/>
          </p:cNvSpPr>
          <p:nvPr>
            <p:ph sz="half" idx="1"/>
          </p:nvPr>
        </p:nvSpPr>
        <p:spPr/>
        <p:txBody>
          <a:bodyPr/>
          <a:lstStyle/>
          <a:p>
            <a:r>
              <a:rPr lang="en-US" dirty="0" smtClean="0"/>
              <a:t>4 main cell types in islets</a:t>
            </a:r>
          </a:p>
          <a:p>
            <a:r>
              <a:rPr lang="en-US" dirty="0" smtClean="0"/>
              <a:t>α,β,</a:t>
            </a:r>
            <a:r>
              <a:rPr lang="en-US" dirty="0" err="1" smtClean="0"/>
              <a:t>δ</a:t>
            </a:r>
            <a:r>
              <a:rPr lang="en-US" dirty="0" smtClean="0"/>
              <a:t> and Pancreatic Polypeptide cells</a:t>
            </a:r>
          </a:p>
          <a:p>
            <a:r>
              <a:rPr lang="en-US" dirty="0" smtClean="0"/>
              <a:t>Normal pancreas has 1 million islets-only 2-3% of the gland’s mass</a:t>
            </a:r>
          </a:p>
          <a:p>
            <a:endParaRPr lang="en-US" dirty="0" smtClean="0"/>
          </a:p>
          <a:p>
            <a:endParaRPr lang="en-US" dirty="0"/>
          </a:p>
        </p:txBody>
      </p:sp>
      <p:pic>
        <p:nvPicPr>
          <p:cNvPr id="5" name="Content Placeholder 4" descr="Slide Atlas of Diabetes013.1.jpg"/>
          <p:cNvPicPr>
            <a:picLocks noGrp="1" noChangeAspect="1"/>
          </p:cNvPicPr>
          <p:nvPr>
            <p:ph sz="half" idx="2"/>
          </p:nvPr>
        </p:nvPicPr>
        <p:blipFill>
          <a:blip r:embed="rId3" cstate="print"/>
          <a:srcRect l="-16942" r="-16942"/>
          <a:stretch>
            <a:fillRect/>
          </a:stretch>
        </p:blipFill>
        <p:spPr/>
      </p:pic>
    </p:spTree>
    <p:extLst>
      <p:ext uri="{BB962C8B-B14F-4D97-AF65-F5344CB8AC3E}">
        <p14:creationId xmlns:p14="http://schemas.microsoft.com/office/powerpoint/2010/main" val="3963844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Islets of </a:t>
            </a:r>
            <a:r>
              <a:rPr lang="en-US" sz="3200" b="1" dirty="0" err="1" smtClean="0"/>
              <a:t>Langerhans</a:t>
            </a:r>
            <a:endParaRPr lang="en-US" sz="3200" b="1" dirty="0"/>
          </a:p>
        </p:txBody>
      </p:sp>
      <p:sp>
        <p:nvSpPr>
          <p:cNvPr id="8" name="Content Placeholder 7"/>
          <p:cNvSpPr>
            <a:spLocks noGrp="1"/>
          </p:cNvSpPr>
          <p:nvPr>
            <p:ph sz="half" idx="1"/>
          </p:nvPr>
        </p:nvSpPr>
        <p:spPr/>
        <p:txBody>
          <a:bodyPr/>
          <a:lstStyle/>
          <a:p>
            <a:r>
              <a:rPr lang="en-US" dirty="0" smtClean="0"/>
              <a:t>Chronic inflammatory infiltrate</a:t>
            </a:r>
          </a:p>
          <a:p>
            <a:endParaRPr lang="en-US" dirty="0" smtClean="0"/>
          </a:p>
          <a:p>
            <a:r>
              <a:rPr lang="en-US" dirty="0" smtClean="0"/>
              <a:t>Later complete B cell loss</a:t>
            </a:r>
          </a:p>
          <a:p>
            <a:endParaRPr lang="en-US" dirty="0" smtClean="0"/>
          </a:p>
          <a:p>
            <a:r>
              <a:rPr lang="en-US" dirty="0" smtClean="0"/>
              <a:t>Islet related antibodies </a:t>
            </a:r>
          </a:p>
          <a:p>
            <a:pPr lvl="1"/>
            <a:r>
              <a:rPr lang="en-US" dirty="0" err="1" smtClean="0"/>
              <a:t>Eg</a:t>
            </a:r>
            <a:r>
              <a:rPr lang="en-US" dirty="0" smtClean="0"/>
              <a:t>. IA2 and GAD</a:t>
            </a:r>
          </a:p>
          <a:p>
            <a:endParaRPr lang="en-US" dirty="0" smtClean="0"/>
          </a:p>
          <a:p>
            <a:endParaRPr lang="en-US" dirty="0"/>
          </a:p>
        </p:txBody>
      </p:sp>
      <p:pic>
        <p:nvPicPr>
          <p:cNvPr id="6" name="Picture 5"/>
          <p:cNvPicPr>
            <a:picLocks noChangeAspect="1"/>
          </p:cNvPicPr>
          <p:nvPr/>
        </p:nvPicPr>
        <p:blipFill>
          <a:blip r:embed="rId3" cstate="print"/>
          <a:stretch>
            <a:fillRect/>
          </a:stretch>
        </p:blipFill>
        <p:spPr>
          <a:xfrm rot="5400000">
            <a:off x="4391609" y="2364118"/>
            <a:ext cx="4536824" cy="2987269"/>
          </a:xfrm>
          <a:prstGeom prst="rect">
            <a:avLst/>
          </a:prstGeom>
        </p:spPr>
      </p:pic>
    </p:spTree>
    <p:extLst>
      <p:ext uri="{BB962C8B-B14F-4D97-AF65-F5344CB8AC3E}">
        <p14:creationId xmlns:p14="http://schemas.microsoft.com/office/powerpoint/2010/main" val="14575590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p:cNvSpPr>
            <a:spLocks noGrp="1"/>
          </p:cNvSpPr>
          <p:nvPr>
            <p:ph type="title"/>
          </p:nvPr>
        </p:nvSpPr>
        <p:spPr/>
        <p:txBody>
          <a:bodyPr>
            <a:normAutofit/>
          </a:bodyPr>
          <a:lstStyle/>
          <a:p>
            <a:pPr eaLnBrk="1" hangingPunct="1"/>
            <a:r>
              <a:rPr lang="en-US" sz="3200" b="1" dirty="0" smtClean="0"/>
              <a:t>Evolution of Type 1</a:t>
            </a:r>
          </a:p>
        </p:txBody>
      </p:sp>
      <p:pic>
        <p:nvPicPr>
          <p:cNvPr id="56322" name="Content Placeholder 6" descr="Pathophysiology010.jpg"/>
          <p:cNvPicPr>
            <a:picLocks noGrp="1" noChangeAspect="1"/>
          </p:cNvPicPr>
          <p:nvPr>
            <p:ph idx="1"/>
          </p:nvPr>
        </p:nvPicPr>
        <p:blipFill>
          <a:blip r:embed="rId3" cstate="print"/>
          <a:srcRect t="-10371" b="-10371"/>
          <a:stretch>
            <a:fillRect/>
          </a:stretch>
        </p:blipFill>
        <p:spPr>
          <a:xfrm>
            <a:off x="0" y="1349375"/>
            <a:ext cx="9091613" cy="4999038"/>
          </a:xfrm>
        </p:spPr>
      </p:pic>
    </p:spTree>
    <p:extLst>
      <p:ext uri="{BB962C8B-B14F-4D97-AF65-F5344CB8AC3E}">
        <p14:creationId xmlns:p14="http://schemas.microsoft.com/office/powerpoint/2010/main" val="20952712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8"/>
          <p:cNvSpPr>
            <a:spLocks noGrp="1" noChangeArrowheads="1"/>
          </p:cNvSpPr>
          <p:nvPr>
            <p:ph type="title"/>
          </p:nvPr>
        </p:nvSpPr>
        <p:spPr/>
        <p:txBody>
          <a:bodyPr>
            <a:normAutofit/>
          </a:bodyPr>
          <a:lstStyle/>
          <a:p>
            <a:pPr eaLnBrk="1" hangingPunct="1"/>
            <a:r>
              <a:rPr lang="en-GB" sz="3200" b="1" dirty="0"/>
              <a:t>Normal physiology</a:t>
            </a:r>
          </a:p>
        </p:txBody>
      </p:sp>
      <p:pic>
        <p:nvPicPr>
          <p:cNvPr id="74754" name="Picture 10" descr="Physiological insulin release"/>
          <p:cNvPicPr>
            <a:picLocks noGrp="1" noChangeAspect="1" noChangeArrowheads="1"/>
          </p:cNvPicPr>
          <p:nvPr>
            <p:ph idx="1"/>
          </p:nvPr>
        </p:nvPicPr>
        <p:blipFill>
          <a:blip r:embed="rId3" cstate="print"/>
          <a:srcRect l="-24403" r="-24403"/>
          <a:stretch>
            <a:fillRect/>
          </a:stretch>
        </p:blipFill>
        <p:spPr/>
      </p:pic>
    </p:spTree>
    <p:extLst>
      <p:ext uri="{BB962C8B-B14F-4D97-AF65-F5344CB8AC3E}">
        <p14:creationId xmlns:p14="http://schemas.microsoft.com/office/powerpoint/2010/main" val="571195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2724</Words>
  <Application>Microsoft Macintosh PowerPoint</Application>
  <PresentationFormat>On-screen Show (4:3)</PresentationFormat>
  <Paragraphs>426</Paragraphs>
  <Slides>51</Slides>
  <Notes>36</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Office Theme</vt:lpstr>
      <vt:lpstr>14_Office Theme</vt:lpstr>
      <vt:lpstr>6_Office Theme</vt:lpstr>
      <vt:lpstr>   </vt:lpstr>
      <vt:lpstr>Sick days &amp; Stressful Days</vt:lpstr>
      <vt:lpstr>Content</vt:lpstr>
      <vt:lpstr>Ancient History</vt:lpstr>
      <vt:lpstr>20th Century</vt:lpstr>
      <vt:lpstr>Islets of Langerhans</vt:lpstr>
      <vt:lpstr>Islets of Langerhans</vt:lpstr>
      <vt:lpstr>Evolution of Type 1</vt:lpstr>
      <vt:lpstr>Normal physiology</vt:lpstr>
      <vt:lpstr>Insulin Regimens</vt:lpstr>
      <vt:lpstr>Introduction</vt:lpstr>
      <vt:lpstr>Sick Day Rules</vt:lpstr>
      <vt:lpstr>Causes for Ketosis</vt:lpstr>
      <vt:lpstr>Sick Day Rules</vt:lpstr>
      <vt:lpstr>Sick Day Rules</vt:lpstr>
      <vt:lpstr>PowerPoint Presentation</vt:lpstr>
      <vt:lpstr>Sick Day Rules</vt:lpstr>
      <vt:lpstr>Diabetic Keto Acidosis (DKA)</vt:lpstr>
      <vt:lpstr>DKA</vt:lpstr>
      <vt:lpstr>Classification of Severity</vt:lpstr>
      <vt:lpstr>Physiology</vt:lpstr>
      <vt:lpstr>Physiology</vt:lpstr>
      <vt:lpstr>Physiology</vt:lpstr>
      <vt:lpstr>Physiology</vt:lpstr>
      <vt:lpstr>Presentation of DKA</vt:lpstr>
      <vt:lpstr>Presentation of DKA</vt:lpstr>
      <vt:lpstr>DKA Management</vt:lpstr>
      <vt:lpstr>Fluids</vt:lpstr>
      <vt:lpstr>DKA Management</vt:lpstr>
      <vt:lpstr>Physiology</vt:lpstr>
      <vt:lpstr>Medical Monitoring</vt:lpstr>
      <vt:lpstr>Cerebral Oedema</vt:lpstr>
      <vt:lpstr>Cerebral Oedema</vt:lpstr>
      <vt:lpstr>Cerebral Oedema</vt:lpstr>
      <vt:lpstr>New DKA Guidelines</vt:lpstr>
      <vt:lpstr>New DKA Guidelines</vt:lpstr>
      <vt:lpstr>Hypoglycaemia</vt:lpstr>
      <vt:lpstr>Hypoglycaemia</vt:lpstr>
      <vt:lpstr>Symptoms</vt:lpstr>
      <vt:lpstr>Treatment</vt:lpstr>
      <vt:lpstr>Treatment</vt:lpstr>
      <vt:lpstr>PowerPoint Presentation</vt:lpstr>
      <vt:lpstr>Hypo Poster</vt:lpstr>
      <vt:lpstr>Low glucose suspend</vt:lpstr>
      <vt:lpstr>Predictive low glucose suspend</vt:lpstr>
      <vt:lpstr>Pre operative assessment</vt:lpstr>
      <vt:lpstr>Pre operative assesment</vt:lpstr>
      <vt:lpstr>Pre-operative assessment</vt:lpstr>
      <vt:lpstr>Emergency Surgery</vt:lpstr>
      <vt:lpstr>Summary</vt:lpstr>
      <vt:lpstr>PowerPoint Presentation</vt:lpstr>
    </vt:vector>
  </TitlesOfParts>
  <Company>Leeds Teaching Hospitals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Emergencies</dc:title>
  <dc:creator>James Yong</dc:creator>
  <cp:lastModifiedBy>Fiona Campbell</cp:lastModifiedBy>
  <cp:revision>61</cp:revision>
  <dcterms:created xsi:type="dcterms:W3CDTF">2015-05-13T08:11:29Z</dcterms:created>
  <dcterms:modified xsi:type="dcterms:W3CDTF">2017-10-27T20:53:27Z</dcterms:modified>
</cp:coreProperties>
</file>