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0" r:id="rId3"/>
    <p:sldId id="345" r:id="rId4"/>
    <p:sldId id="303" r:id="rId5"/>
    <p:sldId id="281" r:id="rId6"/>
    <p:sldId id="326" r:id="rId7"/>
    <p:sldId id="327" r:id="rId8"/>
    <p:sldId id="344" r:id="rId9"/>
    <p:sldId id="329" r:id="rId10"/>
    <p:sldId id="258" r:id="rId11"/>
    <p:sldId id="260" r:id="rId12"/>
    <p:sldId id="346" r:id="rId13"/>
    <p:sldId id="310" r:id="rId14"/>
    <p:sldId id="307" r:id="rId15"/>
    <p:sldId id="348" r:id="rId16"/>
    <p:sldId id="349" r:id="rId17"/>
    <p:sldId id="332" r:id="rId18"/>
    <p:sldId id="340" r:id="rId19"/>
    <p:sldId id="347" r:id="rId20"/>
    <p:sldId id="271" r:id="rId21"/>
    <p:sldId id="297" r:id="rId22"/>
    <p:sldId id="333" r:id="rId23"/>
    <p:sldId id="339" r:id="rId24"/>
    <p:sldId id="350" r:id="rId25"/>
    <p:sldId id="334" r:id="rId26"/>
    <p:sldId id="351" r:id="rId27"/>
    <p:sldId id="342" r:id="rId28"/>
    <p:sldId id="343" r:id="rId29"/>
    <p:sldId id="352" r:id="rId30"/>
    <p:sldId id="305" r:id="rId31"/>
    <p:sldId id="353" r:id="rId32"/>
    <p:sldId id="286" r:id="rId33"/>
    <p:sldId id="287" r:id="rId34"/>
    <p:sldId id="288" r:id="rId35"/>
    <p:sldId id="289" r:id="rId36"/>
    <p:sldId id="290" r:id="rId37"/>
    <p:sldId id="291" r:id="rId38"/>
    <p:sldId id="292" r:id="rId39"/>
    <p:sldId id="293" r:id="rId40"/>
    <p:sldId id="294" r:id="rId41"/>
    <p:sldId id="295" r:id="rId42"/>
    <p:sldId id="296" r:id="rId43"/>
    <p:sldId id="355" r:id="rId44"/>
    <p:sldId id="298" r:id="rId45"/>
    <p:sldId id="299" r:id="rId46"/>
    <p:sldId id="300" r:id="rId47"/>
    <p:sldId id="301" r:id="rId48"/>
    <p:sldId id="357" r:id="rId49"/>
    <p:sldId id="302" r:id="rId50"/>
    <p:sldId id="356" r:id="rId51"/>
    <p:sldId id="358"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234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491"/>
    <p:restoredTop sz="94375"/>
  </p:normalViewPr>
  <p:slideViewPr>
    <p:cSldViewPr snapToGrid="0" snapToObjects="1">
      <p:cViewPr varScale="1">
        <p:scale>
          <a:sx n="115" d="100"/>
          <a:sy n="115" d="100"/>
        </p:scale>
        <p:origin x="1962"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D14F3E-0566-4DCC-A865-4546C71CC9BA}" type="doc">
      <dgm:prSet loTypeId="urn:microsoft.com/office/officeart/2016/7/layout/LinearArrowProcessNumbered" loCatId="process" qsTypeId="urn:microsoft.com/office/officeart/2005/8/quickstyle/simple1" qsCatId="simple" csTypeId="urn:microsoft.com/office/officeart/2005/8/colors/ColorSchemeForSuggestions" csCatId="other"/>
      <dgm:spPr/>
      <dgm:t>
        <a:bodyPr/>
        <a:lstStyle/>
        <a:p>
          <a:endParaRPr lang="en-US"/>
        </a:p>
      </dgm:t>
    </dgm:pt>
    <dgm:pt modelId="{7EEAFE08-E807-4A72-BD69-82C2CF2FEB10}">
      <dgm:prSet/>
      <dgm:spPr/>
      <dgm:t>
        <a:bodyPr/>
        <a:lstStyle/>
        <a:p>
          <a:r>
            <a:rPr lang="en-US" dirty="0"/>
            <a:t>No. An employer may not ask questions about an applicant's medical condition or require an applicant to have a medical examination before it makes a conditional job offer. This means that an employer cannot legally ask an applicant questions such as:</a:t>
          </a:r>
        </a:p>
      </dgm:t>
    </dgm:pt>
    <dgm:pt modelId="{00A32566-F05D-47B4-935A-193C094AFE83}" type="parTrans" cxnId="{2451C114-75DE-490B-82F1-622C6A402E41}">
      <dgm:prSet/>
      <dgm:spPr/>
      <dgm:t>
        <a:bodyPr/>
        <a:lstStyle/>
        <a:p>
          <a:endParaRPr lang="en-US"/>
        </a:p>
      </dgm:t>
    </dgm:pt>
    <dgm:pt modelId="{1FCFE331-BA72-4D8B-AD03-9B12659DCF05}" type="sibTrans" cxnId="{2451C114-75DE-490B-82F1-622C6A402E41}">
      <dgm:prSet phldrT="1" phldr="0"/>
      <dgm:spPr/>
      <dgm:t>
        <a:bodyPr/>
        <a:lstStyle/>
        <a:p>
          <a:r>
            <a:rPr lang="en-US"/>
            <a:t>1</a:t>
          </a:r>
        </a:p>
      </dgm:t>
    </dgm:pt>
    <dgm:pt modelId="{68606568-D1C0-48C9-BA55-9A4EBFD4D143}">
      <dgm:prSet/>
      <dgm:spPr/>
      <dgm:t>
        <a:bodyPr/>
        <a:lstStyle/>
        <a:p>
          <a:r>
            <a:rPr lang="en-US"/>
            <a:t>whether she has diabetes or has been diagnosed with diabetes (for example, gestational diabetes) in the past;</a:t>
          </a:r>
        </a:p>
      </dgm:t>
    </dgm:pt>
    <dgm:pt modelId="{265A4C00-5AA8-4B06-BE47-999A416A5E14}" type="parTrans" cxnId="{F2D8A241-9C41-4E1E-9740-60BD51A31A47}">
      <dgm:prSet/>
      <dgm:spPr/>
      <dgm:t>
        <a:bodyPr/>
        <a:lstStyle/>
        <a:p>
          <a:endParaRPr lang="en-US"/>
        </a:p>
      </dgm:t>
    </dgm:pt>
    <dgm:pt modelId="{F6E49533-E493-4D3D-A682-93FFF40B6D46}" type="sibTrans" cxnId="{F2D8A241-9C41-4E1E-9740-60BD51A31A47}">
      <dgm:prSet/>
      <dgm:spPr/>
      <dgm:t>
        <a:bodyPr/>
        <a:lstStyle/>
        <a:p>
          <a:endParaRPr lang="en-US"/>
        </a:p>
      </dgm:t>
    </dgm:pt>
    <dgm:pt modelId="{0068FE63-DF7B-4320-BC05-2507AF940F16}">
      <dgm:prSet/>
      <dgm:spPr/>
      <dgm:t>
        <a:bodyPr/>
        <a:lstStyle/>
        <a:p>
          <a:r>
            <a:rPr lang="en-US" dirty="0"/>
            <a:t>whether she uses insulin or other prescription drugs or has ever done so in the past; or,</a:t>
          </a:r>
        </a:p>
      </dgm:t>
    </dgm:pt>
    <dgm:pt modelId="{0CFBF19E-9CF7-4E4F-BC72-9F4917478F24}" type="parTrans" cxnId="{FBF9C0D5-E388-46CA-B16F-8EAE36A42430}">
      <dgm:prSet/>
      <dgm:spPr/>
      <dgm:t>
        <a:bodyPr/>
        <a:lstStyle/>
        <a:p>
          <a:endParaRPr lang="en-US"/>
        </a:p>
      </dgm:t>
    </dgm:pt>
    <dgm:pt modelId="{0D16F606-01F1-4934-AF3A-9B951C1C6188}" type="sibTrans" cxnId="{FBF9C0D5-E388-46CA-B16F-8EAE36A42430}">
      <dgm:prSet/>
      <dgm:spPr/>
      <dgm:t>
        <a:bodyPr/>
        <a:lstStyle/>
        <a:p>
          <a:endParaRPr lang="en-US"/>
        </a:p>
      </dgm:t>
    </dgm:pt>
    <dgm:pt modelId="{FF49AA8D-59EE-44FD-99DC-08802E586904}">
      <dgm:prSet/>
      <dgm:spPr/>
      <dgm:t>
        <a:bodyPr/>
        <a:lstStyle/>
        <a:p>
          <a:r>
            <a:rPr lang="en-US" dirty="0"/>
            <a:t>whether she ever has taken leave for medical treatment, or how much sick leave she has taken in the past year.</a:t>
          </a:r>
        </a:p>
      </dgm:t>
    </dgm:pt>
    <dgm:pt modelId="{6B7F09B4-18F9-4BFA-AC0A-4E583A118895}" type="parTrans" cxnId="{3EA3F4EF-B87A-42D8-91D1-72C5A1C99245}">
      <dgm:prSet/>
      <dgm:spPr/>
      <dgm:t>
        <a:bodyPr/>
        <a:lstStyle/>
        <a:p>
          <a:endParaRPr lang="en-US"/>
        </a:p>
      </dgm:t>
    </dgm:pt>
    <dgm:pt modelId="{2403B89E-87B9-4551-8E03-0BC46AC8DDBA}" type="sibTrans" cxnId="{3EA3F4EF-B87A-42D8-91D1-72C5A1C99245}">
      <dgm:prSet/>
      <dgm:spPr/>
      <dgm:t>
        <a:bodyPr/>
        <a:lstStyle/>
        <a:p>
          <a:endParaRPr lang="en-US"/>
        </a:p>
      </dgm:t>
    </dgm:pt>
    <dgm:pt modelId="{F6F32B61-D4A2-434B-87AE-9B72E08CBEF1}">
      <dgm:prSet/>
      <dgm:spPr/>
      <dgm:t>
        <a:bodyPr/>
        <a:lstStyle/>
        <a:p>
          <a:r>
            <a:rPr lang="en-US"/>
            <a:t>Of course, an employer may ask questions pertaining to the qualifications for, or performance of, the job, such as:</a:t>
          </a:r>
        </a:p>
      </dgm:t>
    </dgm:pt>
    <dgm:pt modelId="{35CE99AC-0868-45E4-989F-009F96E08461}" type="parTrans" cxnId="{550C715F-B016-4517-913E-5ADB11830728}">
      <dgm:prSet/>
      <dgm:spPr/>
      <dgm:t>
        <a:bodyPr/>
        <a:lstStyle/>
        <a:p>
          <a:endParaRPr lang="en-US"/>
        </a:p>
      </dgm:t>
    </dgm:pt>
    <dgm:pt modelId="{CE4E8835-4BC7-482C-9D21-08748BA77E18}" type="sibTrans" cxnId="{550C715F-B016-4517-913E-5ADB11830728}">
      <dgm:prSet phldrT="2" phldr="0"/>
      <dgm:spPr/>
      <dgm:t>
        <a:bodyPr/>
        <a:lstStyle/>
        <a:p>
          <a:r>
            <a:rPr lang="en-US"/>
            <a:t>2</a:t>
          </a:r>
        </a:p>
      </dgm:t>
    </dgm:pt>
    <dgm:pt modelId="{6E3ED71A-3ED0-4B14-8F41-CFDC4A81FEC5}">
      <dgm:prSet/>
      <dgm:spPr/>
      <dgm:t>
        <a:bodyPr/>
        <a:lstStyle/>
        <a:p>
          <a:r>
            <a:rPr lang="en-US"/>
            <a:t>whether the applicant has a commercial driver's license; or</a:t>
          </a:r>
        </a:p>
      </dgm:t>
    </dgm:pt>
    <dgm:pt modelId="{77440C0A-1954-465D-AE86-2C47744BC8E9}" type="parTrans" cxnId="{0172067B-4E2E-42F8-A185-A943189D45AE}">
      <dgm:prSet/>
      <dgm:spPr/>
      <dgm:t>
        <a:bodyPr/>
        <a:lstStyle/>
        <a:p>
          <a:endParaRPr lang="en-US"/>
        </a:p>
      </dgm:t>
    </dgm:pt>
    <dgm:pt modelId="{F822C9F0-FB54-49A4-BC3A-A36190759E0D}" type="sibTrans" cxnId="{0172067B-4E2E-42F8-A185-A943189D45AE}">
      <dgm:prSet/>
      <dgm:spPr/>
      <dgm:t>
        <a:bodyPr/>
        <a:lstStyle/>
        <a:p>
          <a:endParaRPr lang="en-US"/>
        </a:p>
      </dgm:t>
    </dgm:pt>
    <dgm:pt modelId="{C35F488D-ACAB-467E-9220-8B5AC72DCE2D}">
      <dgm:prSet/>
      <dgm:spPr/>
      <dgm:t>
        <a:bodyPr/>
        <a:lstStyle/>
        <a:p>
          <a:r>
            <a:rPr lang="en-US"/>
            <a:t>whether she can work rotating shifts.</a:t>
          </a:r>
        </a:p>
      </dgm:t>
    </dgm:pt>
    <dgm:pt modelId="{FDA10F8C-A27F-4CDC-80DD-25054CEBD7CA}" type="parTrans" cxnId="{E7BFDA41-20BD-4864-89DA-FF8403C7D04B}">
      <dgm:prSet/>
      <dgm:spPr/>
      <dgm:t>
        <a:bodyPr/>
        <a:lstStyle/>
        <a:p>
          <a:endParaRPr lang="en-US"/>
        </a:p>
      </dgm:t>
    </dgm:pt>
    <dgm:pt modelId="{2A168C31-8B6B-4C0B-9376-461A9E7B284B}" type="sibTrans" cxnId="{E7BFDA41-20BD-4864-89DA-FF8403C7D04B}">
      <dgm:prSet/>
      <dgm:spPr/>
      <dgm:t>
        <a:bodyPr/>
        <a:lstStyle/>
        <a:p>
          <a:endParaRPr lang="en-US"/>
        </a:p>
      </dgm:t>
    </dgm:pt>
    <dgm:pt modelId="{2FD07A52-43F0-5645-84FC-334CF0389B8C}" type="pres">
      <dgm:prSet presAssocID="{19D14F3E-0566-4DCC-A865-4546C71CC9BA}" presName="linearFlow" presStyleCnt="0">
        <dgm:presLayoutVars>
          <dgm:dir/>
          <dgm:animLvl val="lvl"/>
          <dgm:resizeHandles val="exact"/>
        </dgm:presLayoutVars>
      </dgm:prSet>
      <dgm:spPr/>
      <dgm:t>
        <a:bodyPr/>
        <a:lstStyle/>
        <a:p>
          <a:endParaRPr lang="en-US"/>
        </a:p>
      </dgm:t>
    </dgm:pt>
    <dgm:pt modelId="{1CAA283F-A9CE-9A49-82C0-C91370E9B22A}" type="pres">
      <dgm:prSet presAssocID="{7EEAFE08-E807-4A72-BD69-82C2CF2FEB10}" presName="compositeNode" presStyleCnt="0"/>
      <dgm:spPr/>
    </dgm:pt>
    <dgm:pt modelId="{DC0E9836-67FB-6D49-AF26-76DD7B8D55EE}" type="pres">
      <dgm:prSet presAssocID="{7EEAFE08-E807-4A72-BD69-82C2CF2FEB10}" presName="parTx" presStyleLbl="node1" presStyleIdx="0" presStyleCnt="0">
        <dgm:presLayoutVars>
          <dgm:chMax val="0"/>
          <dgm:chPref val="0"/>
          <dgm:bulletEnabled val="1"/>
        </dgm:presLayoutVars>
      </dgm:prSet>
      <dgm:spPr/>
    </dgm:pt>
    <dgm:pt modelId="{96B68DA8-A837-6141-9B51-9CD2C4E9BB02}" type="pres">
      <dgm:prSet presAssocID="{7EEAFE08-E807-4A72-BD69-82C2CF2FEB10}" presName="parSh" presStyleCnt="0"/>
      <dgm:spPr/>
    </dgm:pt>
    <dgm:pt modelId="{0132F3AC-3FBB-B34D-A0BA-667C54DDEBD9}" type="pres">
      <dgm:prSet presAssocID="{7EEAFE08-E807-4A72-BD69-82C2CF2FEB10}" presName="lineNode" presStyleLbl="alignAccFollowNode1" presStyleIdx="0" presStyleCnt="6"/>
      <dgm:spPr/>
    </dgm:pt>
    <dgm:pt modelId="{8C2AEBEC-236D-534D-AAB2-C261C1CB2A1D}" type="pres">
      <dgm:prSet presAssocID="{7EEAFE08-E807-4A72-BD69-82C2CF2FEB10}" presName="lineArrowNode" presStyleLbl="alignAccFollowNode1" presStyleIdx="1" presStyleCnt="6"/>
      <dgm:spPr/>
    </dgm:pt>
    <dgm:pt modelId="{E4061EB1-4C9D-9444-996E-62DDF150C6D4}" type="pres">
      <dgm:prSet presAssocID="{1FCFE331-BA72-4D8B-AD03-9B12659DCF05}" presName="sibTransNodeCircle" presStyleLbl="alignNode1" presStyleIdx="0" presStyleCnt="2">
        <dgm:presLayoutVars>
          <dgm:chMax val="0"/>
          <dgm:bulletEnabled/>
        </dgm:presLayoutVars>
      </dgm:prSet>
      <dgm:spPr/>
      <dgm:t>
        <a:bodyPr/>
        <a:lstStyle/>
        <a:p>
          <a:endParaRPr lang="en-US"/>
        </a:p>
      </dgm:t>
    </dgm:pt>
    <dgm:pt modelId="{7555DDA0-DED6-3E40-853C-48BFB890D65F}" type="pres">
      <dgm:prSet presAssocID="{1FCFE331-BA72-4D8B-AD03-9B12659DCF05}" presName="spacerBetweenCircleAndCallout" presStyleCnt="0">
        <dgm:presLayoutVars/>
      </dgm:prSet>
      <dgm:spPr/>
    </dgm:pt>
    <dgm:pt modelId="{8C9C76CB-CCBD-F34D-8D93-768BE8558A69}" type="pres">
      <dgm:prSet presAssocID="{7EEAFE08-E807-4A72-BD69-82C2CF2FEB10}" presName="nodeText" presStyleLbl="alignAccFollowNode1" presStyleIdx="2" presStyleCnt="6">
        <dgm:presLayoutVars>
          <dgm:bulletEnabled val="1"/>
        </dgm:presLayoutVars>
      </dgm:prSet>
      <dgm:spPr/>
      <dgm:t>
        <a:bodyPr/>
        <a:lstStyle/>
        <a:p>
          <a:endParaRPr lang="en-US"/>
        </a:p>
      </dgm:t>
    </dgm:pt>
    <dgm:pt modelId="{26FF3DD3-642A-4C47-A951-6DF69969964C}" type="pres">
      <dgm:prSet presAssocID="{1FCFE331-BA72-4D8B-AD03-9B12659DCF05}" presName="sibTransComposite" presStyleCnt="0"/>
      <dgm:spPr/>
    </dgm:pt>
    <dgm:pt modelId="{91223358-6E13-4E4F-B96E-038FADD3BCF2}" type="pres">
      <dgm:prSet presAssocID="{F6F32B61-D4A2-434B-87AE-9B72E08CBEF1}" presName="compositeNode" presStyleCnt="0"/>
      <dgm:spPr/>
    </dgm:pt>
    <dgm:pt modelId="{BE63D51B-BDE7-9E49-8EAE-91461DF9F4F6}" type="pres">
      <dgm:prSet presAssocID="{F6F32B61-D4A2-434B-87AE-9B72E08CBEF1}" presName="parTx" presStyleLbl="node1" presStyleIdx="0" presStyleCnt="0">
        <dgm:presLayoutVars>
          <dgm:chMax val="0"/>
          <dgm:chPref val="0"/>
          <dgm:bulletEnabled val="1"/>
        </dgm:presLayoutVars>
      </dgm:prSet>
      <dgm:spPr/>
    </dgm:pt>
    <dgm:pt modelId="{EF71691A-3017-774B-B616-D427DE158A31}" type="pres">
      <dgm:prSet presAssocID="{F6F32B61-D4A2-434B-87AE-9B72E08CBEF1}" presName="parSh" presStyleCnt="0"/>
      <dgm:spPr/>
    </dgm:pt>
    <dgm:pt modelId="{7CA4B3B1-A69F-6B4B-B646-24FA9AC23B67}" type="pres">
      <dgm:prSet presAssocID="{F6F32B61-D4A2-434B-87AE-9B72E08CBEF1}" presName="lineNode" presStyleLbl="alignAccFollowNode1" presStyleIdx="3" presStyleCnt="6"/>
      <dgm:spPr/>
    </dgm:pt>
    <dgm:pt modelId="{C97481FF-9B64-DA40-8D61-B82B8FEC6DC5}" type="pres">
      <dgm:prSet presAssocID="{F6F32B61-D4A2-434B-87AE-9B72E08CBEF1}" presName="lineArrowNode" presStyleLbl="alignAccFollowNode1" presStyleIdx="4" presStyleCnt="6"/>
      <dgm:spPr/>
    </dgm:pt>
    <dgm:pt modelId="{92093E83-2F0F-AC4F-A644-88D9BFEFE034}" type="pres">
      <dgm:prSet presAssocID="{CE4E8835-4BC7-482C-9D21-08748BA77E18}" presName="sibTransNodeCircle" presStyleLbl="alignNode1" presStyleIdx="1" presStyleCnt="2">
        <dgm:presLayoutVars>
          <dgm:chMax val="0"/>
          <dgm:bulletEnabled/>
        </dgm:presLayoutVars>
      </dgm:prSet>
      <dgm:spPr/>
      <dgm:t>
        <a:bodyPr/>
        <a:lstStyle/>
        <a:p>
          <a:endParaRPr lang="en-US"/>
        </a:p>
      </dgm:t>
    </dgm:pt>
    <dgm:pt modelId="{548E8ADF-A862-354C-A7A1-1830F9C40E09}" type="pres">
      <dgm:prSet presAssocID="{CE4E8835-4BC7-482C-9D21-08748BA77E18}" presName="spacerBetweenCircleAndCallout" presStyleCnt="0">
        <dgm:presLayoutVars/>
      </dgm:prSet>
      <dgm:spPr/>
    </dgm:pt>
    <dgm:pt modelId="{4699D9B2-783A-084C-BFEE-B7A86B1031A6}" type="pres">
      <dgm:prSet presAssocID="{F6F32B61-D4A2-434B-87AE-9B72E08CBEF1}" presName="nodeText" presStyleLbl="alignAccFollowNode1" presStyleIdx="5" presStyleCnt="6">
        <dgm:presLayoutVars>
          <dgm:bulletEnabled val="1"/>
        </dgm:presLayoutVars>
      </dgm:prSet>
      <dgm:spPr/>
      <dgm:t>
        <a:bodyPr/>
        <a:lstStyle/>
        <a:p>
          <a:endParaRPr lang="en-US"/>
        </a:p>
      </dgm:t>
    </dgm:pt>
  </dgm:ptLst>
  <dgm:cxnLst>
    <dgm:cxn modelId="{0172067B-4E2E-42F8-A185-A943189D45AE}" srcId="{F6F32B61-D4A2-434B-87AE-9B72E08CBEF1}" destId="{6E3ED71A-3ED0-4B14-8F41-CFDC4A81FEC5}" srcOrd="0" destOrd="0" parTransId="{77440C0A-1954-465D-AE86-2C47744BC8E9}" sibTransId="{F822C9F0-FB54-49A4-BC3A-A36190759E0D}"/>
    <dgm:cxn modelId="{4D3C516C-F899-43E4-94DF-247F99A0BC42}" type="presOf" srcId="{FF49AA8D-59EE-44FD-99DC-08802E586904}" destId="{8C9C76CB-CCBD-F34D-8D93-768BE8558A69}" srcOrd="0" destOrd="3" presId="urn:microsoft.com/office/officeart/2016/7/layout/LinearArrowProcessNumbered"/>
    <dgm:cxn modelId="{F2D8A241-9C41-4E1E-9740-60BD51A31A47}" srcId="{7EEAFE08-E807-4A72-BD69-82C2CF2FEB10}" destId="{68606568-D1C0-48C9-BA55-9A4EBFD4D143}" srcOrd="0" destOrd="0" parTransId="{265A4C00-5AA8-4B06-BE47-999A416A5E14}" sibTransId="{F6E49533-E493-4D3D-A682-93FFF40B6D46}"/>
    <dgm:cxn modelId="{19993784-976C-41CE-96C5-58BC661319BC}" type="presOf" srcId="{1FCFE331-BA72-4D8B-AD03-9B12659DCF05}" destId="{E4061EB1-4C9D-9444-996E-62DDF150C6D4}" srcOrd="0" destOrd="0" presId="urn:microsoft.com/office/officeart/2016/7/layout/LinearArrowProcessNumbered"/>
    <dgm:cxn modelId="{E7BFDA41-20BD-4864-89DA-FF8403C7D04B}" srcId="{F6F32B61-D4A2-434B-87AE-9B72E08CBEF1}" destId="{C35F488D-ACAB-467E-9220-8B5AC72DCE2D}" srcOrd="1" destOrd="0" parTransId="{FDA10F8C-A27F-4CDC-80DD-25054CEBD7CA}" sibTransId="{2A168C31-8B6B-4C0B-9376-461A9E7B284B}"/>
    <dgm:cxn modelId="{550C715F-B016-4517-913E-5ADB11830728}" srcId="{19D14F3E-0566-4DCC-A865-4546C71CC9BA}" destId="{F6F32B61-D4A2-434B-87AE-9B72E08CBEF1}" srcOrd="1" destOrd="0" parTransId="{35CE99AC-0868-45E4-989F-009F96E08461}" sibTransId="{CE4E8835-4BC7-482C-9D21-08748BA77E18}"/>
    <dgm:cxn modelId="{B8E7DE3A-D008-4140-8E8A-AFEF8845A451}" type="presOf" srcId="{0068FE63-DF7B-4320-BC05-2507AF940F16}" destId="{8C9C76CB-CCBD-F34D-8D93-768BE8558A69}" srcOrd="0" destOrd="2" presId="urn:microsoft.com/office/officeart/2016/7/layout/LinearArrowProcessNumbered"/>
    <dgm:cxn modelId="{084B8D90-A585-4DFA-8E65-B83B9AB5E998}" type="presOf" srcId="{68606568-D1C0-48C9-BA55-9A4EBFD4D143}" destId="{8C9C76CB-CCBD-F34D-8D93-768BE8558A69}" srcOrd="0" destOrd="1" presId="urn:microsoft.com/office/officeart/2016/7/layout/LinearArrowProcessNumbered"/>
    <dgm:cxn modelId="{2451C114-75DE-490B-82F1-622C6A402E41}" srcId="{19D14F3E-0566-4DCC-A865-4546C71CC9BA}" destId="{7EEAFE08-E807-4A72-BD69-82C2CF2FEB10}" srcOrd="0" destOrd="0" parTransId="{00A32566-F05D-47B4-935A-193C094AFE83}" sibTransId="{1FCFE331-BA72-4D8B-AD03-9B12659DCF05}"/>
    <dgm:cxn modelId="{FB7560F5-0FEE-4061-9DFC-1588DC4AF248}" type="presOf" srcId="{19D14F3E-0566-4DCC-A865-4546C71CC9BA}" destId="{2FD07A52-43F0-5645-84FC-334CF0389B8C}" srcOrd="0" destOrd="0" presId="urn:microsoft.com/office/officeart/2016/7/layout/LinearArrowProcessNumbered"/>
    <dgm:cxn modelId="{FBF9C0D5-E388-46CA-B16F-8EAE36A42430}" srcId="{7EEAFE08-E807-4A72-BD69-82C2CF2FEB10}" destId="{0068FE63-DF7B-4320-BC05-2507AF940F16}" srcOrd="1" destOrd="0" parTransId="{0CFBF19E-9CF7-4E4F-BC72-9F4917478F24}" sibTransId="{0D16F606-01F1-4934-AF3A-9B951C1C6188}"/>
    <dgm:cxn modelId="{4612E980-F592-48F1-B429-8380B260B751}" type="presOf" srcId="{6E3ED71A-3ED0-4B14-8F41-CFDC4A81FEC5}" destId="{4699D9B2-783A-084C-BFEE-B7A86B1031A6}" srcOrd="0" destOrd="1" presId="urn:microsoft.com/office/officeart/2016/7/layout/LinearArrowProcessNumbered"/>
    <dgm:cxn modelId="{CE3631E8-E141-4ACD-98C4-95E13709B6CF}" type="presOf" srcId="{7EEAFE08-E807-4A72-BD69-82C2CF2FEB10}" destId="{8C9C76CB-CCBD-F34D-8D93-768BE8558A69}" srcOrd="0" destOrd="0" presId="urn:microsoft.com/office/officeart/2016/7/layout/LinearArrowProcessNumbered"/>
    <dgm:cxn modelId="{3EA3F4EF-B87A-42D8-91D1-72C5A1C99245}" srcId="{7EEAFE08-E807-4A72-BD69-82C2CF2FEB10}" destId="{FF49AA8D-59EE-44FD-99DC-08802E586904}" srcOrd="2" destOrd="0" parTransId="{6B7F09B4-18F9-4BFA-AC0A-4E583A118895}" sibTransId="{2403B89E-87B9-4551-8E03-0BC46AC8DDBA}"/>
    <dgm:cxn modelId="{28F90E77-BE04-46D3-8081-288B433F8DD8}" type="presOf" srcId="{F6F32B61-D4A2-434B-87AE-9B72E08CBEF1}" destId="{4699D9B2-783A-084C-BFEE-B7A86B1031A6}" srcOrd="0" destOrd="0" presId="urn:microsoft.com/office/officeart/2016/7/layout/LinearArrowProcessNumbered"/>
    <dgm:cxn modelId="{58B4E964-42D8-4AB4-8CD3-7ACEE3E737DE}" type="presOf" srcId="{CE4E8835-4BC7-482C-9D21-08748BA77E18}" destId="{92093E83-2F0F-AC4F-A644-88D9BFEFE034}" srcOrd="0" destOrd="0" presId="urn:microsoft.com/office/officeart/2016/7/layout/LinearArrowProcessNumbered"/>
    <dgm:cxn modelId="{2791C21E-66AA-4F16-829C-8E50A1C8AAE7}" type="presOf" srcId="{C35F488D-ACAB-467E-9220-8B5AC72DCE2D}" destId="{4699D9B2-783A-084C-BFEE-B7A86B1031A6}" srcOrd="0" destOrd="2" presId="urn:microsoft.com/office/officeart/2016/7/layout/LinearArrowProcessNumbered"/>
    <dgm:cxn modelId="{42BB077A-D838-4253-94B5-53EE96F01A9E}" type="presParOf" srcId="{2FD07A52-43F0-5645-84FC-334CF0389B8C}" destId="{1CAA283F-A9CE-9A49-82C0-C91370E9B22A}" srcOrd="0" destOrd="0" presId="urn:microsoft.com/office/officeart/2016/7/layout/LinearArrowProcessNumbered"/>
    <dgm:cxn modelId="{CB775AE2-728C-41F8-9D6B-73F44BB8105B}" type="presParOf" srcId="{1CAA283F-A9CE-9A49-82C0-C91370E9B22A}" destId="{DC0E9836-67FB-6D49-AF26-76DD7B8D55EE}" srcOrd="0" destOrd="0" presId="urn:microsoft.com/office/officeart/2016/7/layout/LinearArrowProcessNumbered"/>
    <dgm:cxn modelId="{88108E23-AD5C-4E90-9A6B-81A35C0270BE}" type="presParOf" srcId="{1CAA283F-A9CE-9A49-82C0-C91370E9B22A}" destId="{96B68DA8-A837-6141-9B51-9CD2C4E9BB02}" srcOrd="1" destOrd="0" presId="urn:microsoft.com/office/officeart/2016/7/layout/LinearArrowProcessNumbered"/>
    <dgm:cxn modelId="{819696AD-45C8-44F9-8169-BA87CFE794A2}" type="presParOf" srcId="{96B68DA8-A837-6141-9B51-9CD2C4E9BB02}" destId="{0132F3AC-3FBB-B34D-A0BA-667C54DDEBD9}" srcOrd="0" destOrd="0" presId="urn:microsoft.com/office/officeart/2016/7/layout/LinearArrowProcessNumbered"/>
    <dgm:cxn modelId="{FA1437DA-936F-43DE-A008-88439CF8990F}" type="presParOf" srcId="{96B68DA8-A837-6141-9B51-9CD2C4E9BB02}" destId="{8C2AEBEC-236D-534D-AAB2-C261C1CB2A1D}" srcOrd="1" destOrd="0" presId="urn:microsoft.com/office/officeart/2016/7/layout/LinearArrowProcessNumbered"/>
    <dgm:cxn modelId="{333E096B-0225-4CE5-B46F-572602C7AD9C}" type="presParOf" srcId="{96B68DA8-A837-6141-9B51-9CD2C4E9BB02}" destId="{E4061EB1-4C9D-9444-996E-62DDF150C6D4}" srcOrd="2" destOrd="0" presId="urn:microsoft.com/office/officeart/2016/7/layout/LinearArrowProcessNumbered"/>
    <dgm:cxn modelId="{0DC689C1-3684-497E-B930-1D2BCB5AA67F}" type="presParOf" srcId="{96B68DA8-A837-6141-9B51-9CD2C4E9BB02}" destId="{7555DDA0-DED6-3E40-853C-48BFB890D65F}" srcOrd="3" destOrd="0" presId="urn:microsoft.com/office/officeart/2016/7/layout/LinearArrowProcessNumbered"/>
    <dgm:cxn modelId="{770CCACC-5B4F-47D1-9EE0-75DCC66AFA35}" type="presParOf" srcId="{1CAA283F-A9CE-9A49-82C0-C91370E9B22A}" destId="{8C9C76CB-CCBD-F34D-8D93-768BE8558A69}" srcOrd="2" destOrd="0" presId="urn:microsoft.com/office/officeart/2016/7/layout/LinearArrowProcessNumbered"/>
    <dgm:cxn modelId="{6BE57EBD-0FFF-4BDC-801B-46451EDAD0D6}" type="presParOf" srcId="{2FD07A52-43F0-5645-84FC-334CF0389B8C}" destId="{26FF3DD3-642A-4C47-A951-6DF69969964C}" srcOrd="1" destOrd="0" presId="urn:microsoft.com/office/officeart/2016/7/layout/LinearArrowProcessNumbered"/>
    <dgm:cxn modelId="{FC48FA1E-B8C6-4B2B-96E1-C7AC6AE8A4EE}" type="presParOf" srcId="{2FD07A52-43F0-5645-84FC-334CF0389B8C}" destId="{91223358-6E13-4E4F-B96E-038FADD3BCF2}" srcOrd="2" destOrd="0" presId="urn:microsoft.com/office/officeart/2016/7/layout/LinearArrowProcessNumbered"/>
    <dgm:cxn modelId="{B009CFFA-53B3-43C3-9E8D-9680D6C124CC}" type="presParOf" srcId="{91223358-6E13-4E4F-B96E-038FADD3BCF2}" destId="{BE63D51B-BDE7-9E49-8EAE-91461DF9F4F6}" srcOrd="0" destOrd="0" presId="urn:microsoft.com/office/officeart/2016/7/layout/LinearArrowProcessNumbered"/>
    <dgm:cxn modelId="{9291DF3D-6743-4DB7-A9E7-09A9EC70541E}" type="presParOf" srcId="{91223358-6E13-4E4F-B96E-038FADD3BCF2}" destId="{EF71691A-3017-774B-B616-D427DE158A31}" srcOrd="1" destOrd="0" presId="urn:microsoft.com/office/officeart/2016/7/layout/LinearArrowProcessNumbered"/>
    <dgm:cxn modelId="{A8E73B40-2030-4443-BF72-1F8B503E2FC9}" type="presParOf" srcId="{EF71691A-3017-774B-B616-D427DE158A31}" destId="{7CA4B3B1-A69F-6B4B-B646-24FA9AC23B67}" srcOrd="0" destOrd="0" presId="urn:microsoft.com/office/officeart/2016/7/layout/LinearArrowProcessNumbered"/>
    <dgm:cxn modelId="{192A7790-98CE-479C-A0A4-76BA69AEDE96}" type="presParOf" srcId="{EF71691A-3017-774B-B616-D427DE158A31}" destId="{C97481FF-9B64-DA40-8D61-B82B8FEC6DC5}" srcOrd="1" destOrd="0" presId="urn:microsoft.com/office/officeart/2016/7/layout/LinearArrowProcessNumbered"/>
    <dgm:cxn modelId="{5FBE99D7-CF67-4C33-9D70-9F0ECF1CADE8}" type="presParOf" srcId="{EF71691A-3017-774B-B616-D427DE158A31}" destId="{92093E83-2F0F-AC4F-A644-88D9BFEFE034}" srcOrd="2" destOrd="0" presId="urn:microsoft.com/office/officeart/2016/7/layout/LinearArrowProcessNumbered"/>
    <dgm:cxn modelId="{756A9551-9537-43B2-BD9D-8461A87D3D12}" type="presParOf" srcId="{EF71691A-3017-774B-B616-D427DE158A31}" destId="{548E8ADF-A862-354C-A7A1-1830F9C40E09}" srcOrd="3" destOrd="0" presId="urn:microsoft.com/office/officeart/2016/7/layout/LinearArrowProcessNumbered"/>
    <dgm:cxn modelId="{555B75D4-6D46-4312-864E-8153F778391F}" type="presParOf" srcId="{91223358-6E13-4E4F-B96E-038FADD3BCF2}" destId="{4699D9B2-783A-084C-BFEE-B7A86B1031A6}"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D6182F-6891-4951-A549-341152617589}" type="doc">
      <dgm:prSet loTypeId="urn:microsoft.com/office/officeart/2005/8/layout/default" loCatId="Inbox" qsTypeId="urn:microsoft.com/office/officeart/2005/8/quickstyle/simple1" qsCatId="simple" csTypeId="urn:microsoft.com/office/officeart/2005/8/colors/ColorSchemeForSuggestions" csCatId="other"/>
      <dgm:spPr/>
      <dgm:t>
        <a:bodyPr/>
        <a:lstStyle/>
        <a:p>
          <a:endParaRPr lang="en-US"/>
        </a:p>
      </dgm:t>
    </dgm:pt>
    <dgm:pt modelId="{E78AAE7D-D720-4A76-AF55-7BF23854E568}">
      <dgm:prSet/>
      <dgm:spPr/>
      <dgm:t>
        <a:bodyPr/>
        <a:lstStyle/>
        <a:p>
          <a:r>
            <a:rPr lang="en-US"/>
            <a:t>Formal accommodations may be in place through your university or college disability office</a:t>
          </a:r>
        </a:p>
      </dgm:t>
    </dgm:pt>
    <dgm:pt modelId="{8264DE9D-66E4-41F9-8D28-98E7D03BC6E8}" type="parTrans" cxnId="{88BD7478-D6F3-4BB6-A6A8-0B4FCC96BB5E}">
      <dgm:prSet/>
      <dgm:spPr/>
      <dgm:t>
        <a:bodyPr/>
        <a:lstStyle/>
        <a:p>
          <a:endParaRPr lang="en-US"/>
        </a:p>
      </dgm:t>
    </dgm:pt>
    <dgm:pt modelId="{BDE6A341-64F4-4D43-ADA1-AE775CCBDDB6}" type="sibTrans" cxnId="{88BD7478-D6F3-4BB6-A6A8-0B4FCC96BB5E}">
      <dgm:prSet/>
      <dgm:spPr/>
      <dgm:t>
        <a:bodyPr/>
        <a:lstStyle/>
        <a:p>
          <a:endParaRPr lang="en-US"/>
        </a:p>
      </dgm:t>
    </dgm:pt>
    <dgm:pt modelId="{2B3560A4-05E6-403B-8451-2A882FB7DA88}">
      <dgm:prSet/>
      <dgm:spPr/>
      <dgm:t>
        <a:bodyPr/>
        <a:lstStyle/>
        <a:p>
          <a:r>
            <a:rPr lang="en-US"/>
            <a:t>Be proactive!  Plan to discuss accommodations “in the real world” prior to beginning your experience  </a:t>
          </a:r>
        </a:p>
      </dgm:t>
    </dgm:pt>
    <dgm:pt modelId="{8C656DFD-7E35-4E67-893D-D0F4D60E4E8A}" type="parTrans" cxnId="{EE0AB2BB-B31A-4373-8C31-7C8DA6BFAA8D}">
      <dgm:prSet/>
      <dgm:spPr/>
      <dgm:t>
        <a:bodyPr/>
        <a:lstStyle/>
        <a:p>
          <a:endParaRPr lang="en-US"/>
        </a:p>
      </dgm:t>
    </dgm:pt>
    <dgm:pt modelId="{E8C4C7AB-FC5C-4A0B-A386-F1D82B5F8581}" type="sibTrans" cxnId="{EE0AB2BB-B31A-4373-8C31-7C8DA6BFAA8D}">
      <dgm:prSet/>
      <dgm:spPr/>
      <dgm:t>
        <a:bodyPr/>
        <a:lstStyle/>
        <a:p>
          <a:endParaRPr lang="en-US"/>
        </a:p>
      </dgm:t>
    </dgm:pt>
    <dgm:pt modelId="{855ADAE6-8D14-46E9-92C8-6C68490A17E0}">
      <dgm:prSet/>
      <dgm:spPr/>
      <dgm:t>
        <a:bodyPr/>
        <a:lstStyle/>
        <a:p>
          <a:r>
            <a:rPr lang="en-US"/>
            <a:t>You may have to seek accommodations again (once with your college or university, once with the employer or site supervisor)</a:t>
          </a:r>
        </a:p>
      </dgm:t>
    </dgm:pt>
    <dgm:pt modelId="{12756FC1-045B-40CD-A185-7602DFDDC163}" type="parTrans" cxnId="{485EAF84-ADCF-44C3-B9EE-682F405B4779}">
      <dgm:prSet/>
      <dgm:spPr/>
      <dgm:t>
        <a:bodyPr/>
        <a:lstStyle/>
        <a:p>
          <a:endParaRPr lang="en-US"/>
        </a:p>
      </dgm:t>
    </dgm:pt>
    <dgm:pt modelId="{6791EF50-7386-400F-912B-0588AF62C35C}" type="sibTrans" cxnId="{485EAF84-ADCF-44C3-B9EE-682F405B4779}">
      <dgm:prSet/>
      <dgm:spPr/>
      <dgm:t>
        <a:bodyPr/>
        <a:lstStyle/>
        <a:p>
          <a:endParaRPr lang="en-US"/>
        </a:p>
      </dgm:t>
    </dgm:pt>
    <dgm:pt modelId="{CDE4A88D-D2D0-C748-9BA4-92C4C83EC0B5}" type="pres">
      <dgm:prSet presAssocID="{0AD6182F-6891-4951-A549-341152617589}" presName="diagram" presStyleCnt="0">
        <dgm:presLayoutVars>
          <dgm:dir/>
          <dgm:resizeHandles val="exact"/>
        </dgm:presLayoutVars>
      </dgm:prSet>
      <dgm:spPr/>
      <dgm:t>
        <a:bodyPr/>
        <a:lstStyle/>
        <a:p>
          <a:endParaRPr lang="en-US"/>
        </a:p>
      </dgm:t>
    </dgm:pt>
    <dgm:pt modelId="{567542AA-1A2E-104D-9B34-593DDCDD3C3D}" type="pres">
      <dgm:prSet presAssocID="{E78AAE7D-D720-4A76-AF55-7BF23854E568}" presName="node" presStyleLbl="node1" presStyleIdx="0" presStyleCnt="3">
        <dgm:presLayoutVars>
          <dgm:bulletEnabled val="1"/>
        </dgm:presLayoutVars>
      </dgm:prSet>
      <dgm:spPr/>
      <dgm:t>
        <a:bodyPr/>
        <a:lstStyle/>
        <a:p>
          <a:endParaRPr lang="en-US"/>
        </a:p>
      </dgm:t>
    </dgm:pt>
    <dgm:pt modelId="{B44F1A0D-4A14-A74D-B402-E96780248336}" type="pres">
      <dgm:prSet presAssocID="{BDE6A341-64F4-4D43-ADA1-AE775CCBDDB6}" presName="sibTrans" presStyleCnt="0"/>
      <dgm:spPr/>
    </dgm:pt>
    <dgm:pt modelId="{7DD96793-2F4C-E44A-82A2-4657D6212587}" type="pres">
      <dgm:prSet presAssocID="{2B3560A4-05E6-403B-8451-2A882FB7DA88}" presName="node" presStyleLbl="node1" presStyleIdx="1" presStyleCnt="3">
        <dgm:presLayoutVars>
          <dgm:bulletEnabled val="1"/>
        </dgm:presLayoutVars>
      </dgm:prSet>
      <dgm:spPr/>
      <dgm:t>
        <a:bodyPr/>
        <a:lstStyle/>
        <a:p>
          <a:endParaRPr lang="en-US"/>
        </a:p>
      </dgm:t>
    </dgm:pt>
    <dgm:pt modelId="{6F5616DD-0D16-9642-8FBD-AA65F1115F0B}" type="pres">
      <dgm:prSet presAssocID="{E8C4C7AB-FC5C-4A0B-A386-F1D82B5F8581}" presName="sibTrans" presStyleCnt="0"/>
      <dgm:spPr/>
    </dgm:pt>
    <dgm:pt modelId="{2D72F578-556D-8141-9DA0-2111A7985A6A}" type="pres">
      <dgm:prSet presAssocID="{855ADAE6-8D14-46E9-92C8-6C68490A17E0}" presName="node" presStyleLbl="node1" presStyleIdx="2" presStyleCnt="3">
        <dgm:presLayoutVars>
          <dgm:bulletEnabled val="1"/>
        </dgm:presLayoutVars>
      </dgm:prSet>
      <dgm:spPr/>
      <dgm:t>
        <a:bodyPr/>
        <a:lstStyle/>
        <a:p>
          <a:endParaRPr lang="en-US"/>
        </a:p>
      </dgm:t>
    </dgm:pt>
  </dgm:ptLst>
  <dgm:cxnLst>
    <dgm:cxn modelId="{ED9697F0-487C-45CD-A99E-2AE577C451C2}" type="presOf" srcId="{0AD6182F-6891-4951-A549-341152617589}" destId="{CDE4A88D-D2D0-C748-9BA4-92C4C83EC0B5}" srcOrd="0" destOrd="0" presId="urn:microsoft.com/office/officeart/2005/8/layout/default"/>
    <dgm:cxn modelId="{485EAF84-ADCF-44C3-B9EE-682F405B4779}" srcId="{0AD6182F-6891-4951-A549-341152617589}" destId="{855ADAE6-8D14-46E9-92C8-6C68490A17E0}" srcOrd="2" destOrd="0" parTransId="{12756FC1-045B-40CD-A185-7602DFDDC163}" sibTransId="{6791EF50-7386-400F-912B-0588AF62C35C}"/>
    <dgm:cxn modelId="{61D719F4-A0D3-44D3-A80D-00CFD97EC7FA}" type="presOf" srcId="{855ADAE6-8D14-46E9-92C8-6C68490A17E0}" destId="{2D72F578-556D-8141-9DA0-2111A7985A6A}" srcOrd="0" destOrd="0" presId="urn:microsoft.com/office/officeart/2005/8/layout/default"/>
    <dgm:cxn modelId="{EE0AB2BB-B31A-4373-8C31-7C8DA6BFAA8D}" srcId="{0AD6182F-6891-4951-A549-341152617589}" destId="{2B3560A4-05E6-403B-8451-2A882FB7DA88}" srcOrd="1" destOrd="0" parTransId="{8C656DFD-7E35-4E67-893D-D0F4D60E4E8A}" sibTransId="{E8C4C7AB-FC5C-4A0B-A386-F1D82B5F8581}"/>
    <dgm:cxn modelId="{42DAFE1E-E583-4486-802E-F78C351FE398}" type="presOf" srcId="{E78AAE7D-D720-4A76-AF55-7BF23854E568}" destId="{567542AA-1A2E-104D-9B34-593DDCDD3C3D}" srcOrd="0" destOrd="0" presId="urn:microsoft.com/office/officeart/2005/8/layout/default"/>
    <dgm:cxn modelId="{C2DA1700-2AB4-40CF-8163-A6F8F50F2438}" type="presOf" srcId="{2B3560A4-05E6-403B-8451-2A882FB7DA88}" destId="{7DD96793-2F4C-E44A-82A2-4657D6212587}" srcOrd="0" destOrd="0" presId="urn:microsoft.com/office/officeart/2005/8/layout/default"/>
    <dgm:cxn modelId="{88BD7478-D6F3-4BB6-A6A8-0B4FCC96BB5E}" srcId="{0AD6182F-6891-4951-A549-341152617589}" destId="{E78AAE7D-D720-4A76-AF55-7BF23854E568}" srcOrd="0" destOrd="0" parTransId="{8264DE9D-66E4-41F9-8D28-98E7D03BC6E8}" sibTransId="{BDE6A341-64F4-4D43-ADA1-AE775CCBDDB6}"/>
    <dgm:cxn modelId="{73FDCC46-C02A-44B8-B52B-64B58B4D491E}" type="presParOf" srcId="{CDE4A88D-D2D0-C748-9BA4-92C4C83EC0B5}" destId="{567542AA-1A2E-104D-9B34-593DDCDD3C3D}" srcOrd="0" destOrd="0" presId="urn:microsoft.com/office/officeart/2005/8/layout/default"/>
    <dgm:cxn modelId="{02AD5D5D-951D-4FFB-8AEF-86E48786D8C0}" type="presParOf" srcId="{CDE4A88D-D2D0-C748-9BA4-92C4C83EC0B5}" destId="{B44F1A0D-4A14-A74D-B402-E96780248336}" srcOrd="1" destOrd="0" presId="urn:microsoft.com/office/officeart/2005/8/layout/default"/>
    <dgm:cxn modelId="{EE8295B0-57EB-4A98-9ACC-702006B8B3A9}" type="presParOf" srcId="{CDE4A88D-D2D0-C748-9BA4-92C4C83EC0B5}" destId="{7DD96793-2F4C-E44A-82A2-4657D6212587}" srcOrd="2" destOrd="0" presId="urn:microsoft.com/office/officeart/2005/8/layout/default"/>
    <dgm:cxn modelId="{1B6344EB-FBB1-4B73-A42E-E26F392F35B9}" type="presParOf" srcId="{CDE4A88D-D2D0-C748-9BA4-92C4C83EC0B5}" destId="{6F5616DD-0D16-9642-8FBD-AA65F1115F0B}" srcOrd="3" destOrd="0" presId="urn:microsoft.com/office/officeart/2005/8/layout/default"/>
    <dgm:cxn modelId="{6EAAB0CD-0357-4560-9CF4-15AC0061925D}" type="presParOf" srcId="{CDE4A88D-D2D0-C748-9BA4-92C4C83EC0B5}" destId="{2D72F578-556D-8141-9DA0-2111A7985A6A}"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2F3AC-3FBB-B34D-A0BA-667C54DDEBD9}">
      <dsp:nvSpPr>
        <dsp:cNvPr id="0" name=""/>
        <dsp:cNvSpPr/>
      </dsp:nvSpPr>
      <dsp:spPr>
        <a:xfrm>
          <a:off x="1175444" y="489638"/>
          <a:ext cx="940355" cy="7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2AEBEC-236D-534D-AAB2-C261C1CB2A1D}">
      <dsp:nvSpPr>
        <dsp:cNvPr id="0" name=""/>
        <dsp:cNvSpPr/>
      </dsp:nvSpPr>
      <dsp:spPr>
        <a:xfrm>
          <a:off x="2172221" y="410683"/>
          <a:ext cx="108140" cy="200169"/>
        </a:xfrm>
        <a:prstGeom prst="chevron">
          <a:avLst>
            <a:gd name="adj" fmla="val 9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061EB1-4C9D-9444-996E-62DDF150C6D4}">
      <dsp:nvSpPr>
        <dsp:cNvPr id="0" name=""/>
        <dsp:cNvSpPr/>
      </dsp:nvSpPr>
      <dsp:spPr>
        <a:xfrm>
          <a:off x="575285" y="7058"/>
          <a:ext cx="965229" cy="965229"/>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456" tIns="37456" rIns="37456" bIns="37456" numCol="1" spcCol="1270" anchor="ctr" anchorCtr="0">
          <a:noAutofit/>
        </a:bodyPr>
        <a:lstStyle/>
        <a:p>
          <a:pPr lvl="0" algn="ctr" defTabSz="1866900">
            <a:lnSpc>
              <a:spcPct val="90000"/>
            </a:lnSpc>
            <a:spcBef>
              <a:spcPct val="0"/>
            </a:spcBef>
            <a:spcAft>
              <a:spcPct val="35000"/>
            </a:spcAft>
          </a:pPr>
          <a:r>
            <a:rPr lang="en-US" sz="4200" kern="1200"/>
            <a:t>1</a:t>
          </a:r>
        </a:p>
      </dsp:txBody>
      <dsp:txXfrm>
        <a:off x="716640" y="148413"/>
        <a:ext cx="682519" cy="682519"/>
      </dsp:txXfrm>
    </dsp:sp>
    <dsp:sp modelId="{8C9C76CB-CCBD-F34D-8D93-768BE8558A69}">
      <dsp:nvSpPr>
        <dsp:cNvPr id="0" name=""/>
        <dsp:cNvSpPr/>
      </dsp:nvSpPr>
      <dsp:spPr>
        <a:xfrm>
          <a:off x="0" y="1135485"/>
          <a:ext cx="2115800" cy="4299749"/>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6897" tIns="165100" rIns="166897" bIns="165100" numCol="1" spcCol="1270" anchor="t" anchorCtr="0">
          <a:noAutofit/>
        </a:bodyPr>
        <a:lstStyle/>
        <a:p>
          <a:pPr lvl="0" algn="l" defTabSz="488950">
            <a:lnSpc>
              <a:spcPct val="90000"/>
            </a:lnSpc>
            <a:spcBef>
              <a:spcPct val="0"/>
            </a:spcBef>
            <a:spcAft>
              <a:spcPct val="35000"/>
            </a:spcAft>
          </a:pPr>
          <a:r>
            <a:rPr lang="en-US" sz="1100" kern="1200" dirty="0"/>
            <a:t>No. An employer may not ask questions about an applicant's medical condition or require an applicant to have a medical examination before it makes a conditional job offer. This means that an employer cannot legally ask an applicant questions such as:</a:t>
          </a:r>
        </a:p>
        <a:p>
          <a:pPr marL="57150" lvl="1" indent="-57150" algn="l" defTabSz="488950">
            <a:lnSpc>
              <a:spcPct val="90000"/>
            </a:lnSpc>
            <a:spcBef>
              <a:spcPct val="0"/>
            </a:spcBef>
            <a:spcAft>
              <a:spcPct val="15000"/>
            </a:spcAft>
            <a:buChar char="••"/>
          </a:pPr>
          <a:r>
            <a:rPr lang="en-US" sz="1100" kern="1200"/>
            <a:t>whether she has diabetes or has been diagnosed with diabetes (for example, gestational diabetes) in the past;</a:t>
          </a:r>
        </a:p>
        <a:p>
          <a:pPr marL="57150" lvl="1" indent="-57150" algn="l" defTabSz="488950">
            <a:lnSpc>
              <a:spcPct val="90000"/>
            </a:lnSpc>
            <a:spcBef>
              <a:spcPct val="0"/>
            </a:spcBef>
            <a:spcAft>
              <a:spcPct val="15000"/>
            </a:spcAft>
            <a:buChar char="••"/>
          </a:pPr>
          <a:r>
            <a:rPr lang="en-US" sz="1100" kern="1200" dirty="0"/>
            <a:t>whether she uses insulin or other prescription drugs or has ever done so in the past; or,</a:t>
          </a:r>
        </a:p>
        <a:p>
          <a:pPr marL="57150" lvl="1" indent="-57150" algn="l" defTabSz="488950">
            <a:lnSpc>
              <a:spcPct val="90000"/>
            </a:lnSpc>
            <a:spcBef>
              <a:spcPct val="0"/>
            </a:spcBef>
            <a:spcAft>
              <a:spcPct val="15000"/>
            </a:spcAft>
            <a:buChar char="••"/>
          </a:pPr>
          <a:r>
            <a:rPr lang="en-US" sz="1100" kern="1200" dirty="0"/>
            <a:t>whether she ever has taken leave for medical treatment, or how much sick leave she has taken in the past year.</a:t>
          </a:r>
        </a:p>
      </dsp:txBody>
      <dsp:txXfrm>
        <a:off x="0" y="1558645"/>
        <a:ext cx="2115800" cy="3876589"/>
      </dsp:txXfrm>
    </dsp:sp>
    <dsp:sp modelId="{7CA4B3B1-A69F-6B4B-B646-24FA9AC23B67}">
      <dsp:nvSpPr>
        <dsp:cNvPr id="0" name=""/>
        <dsp:cNvSpPr/>
      </dsp:nvSpPr>
      <dsp:spPr>
        <a:xfrm>
          <a:off x="2350889" y="496744"/>
          <a:ext cx="1057900" cy="7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093E83-2F0F-AC4F-A644-88D9BFEFE034}">
      <dsp:nvSpPr>
        <dsp:cNvPr id="0" name=""/>
        <dsp:cNvSpPr/>
      </dsp:nvSpPr>
      <dsp:spPr>
        <a:xfrm>
          <a:off x="2926174" y="14165"/>
          <a:ext cx="965229" cy="965229"/>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456" tIns="37456" rIns="37456" bIns="37456" numCol="1" spcCol="1270" anchor="ctr" anchorCtr="0">
          <a:noAutofit/>
        </a:bodyPr>
        <a:lstStyle/>
        <a:p>
          <a:pPr lvl="0" algn="ctr" defTabSz="1866900">
            <a:lnSpc>
              <a:spcPct val="90000"/>
            </a:lnSpc>
            <a:spcBef>
              <a:spcPct val="0"/>
            </a:spcBef>
            <a:spcAft>
              <a:spcPct val="35000"/>
            </a:spcAft>
          </a:pPr>
          <a:r>
            <a:rPr lang="en-US" sz="4200" kern="1200"/>
            <a:t>2</a:t>
          </a:r>
        </a:p>
      </dsp:txBody>
      <dsp:txXfrm>
        <a:off x="3067529" y="155520"/>
        <a:ext cx="682519" cy="682519"/>
      </dsp:txXfrm>
    </dsp:sp>
    <dsp:sp modelId="{4699D9B2-783A-084C-BFEE-B7A86B1031A6}">
      <dsp:nvSpPr>
        <dsp:cNvPr id="0" name=""/>
        <dsp:cNvSpPr/>
      </dsp:nvSpPr>
      <dsp:spPr>
        <a:xfrm>
          <a:off x="2350889" y="1152102"/>
          <a:ext cx="2115800" cy="4299749"/>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6897" tIns="165100" rIns="166897" bIns="165100" numCol="1" spcCol="1270" anchor="t" anchorCtr="0">
          <a:noAutofit/>
        </a:bodyPr>
        <a:lstStyle/>
        <a:p>
          <a:pPr lvl="0" algn="l" defTabSz="488950">
            <a:lnSpc>
              <a:spcPct val="90000"/>
            </a:lnSpc>
            <a:spcBef>
              <a:spcPct val="0"/>
            </a:spcBef>
            <a:spcAft>
              <a:spcPct val="35000"/>
            </a:spcAft>
          </a:pPr>
          <a:r>
            <a:rPr lang="en-US" sz="1100" kern="1200"/>
            <a:t>Of course, an employer may ask questions pertaining to the qualifications for, or performance of, the job, such as:</a:t>
          </a:r>
        </a:p>
        <a:p>
          <a:pPr marL="57150" lvl="1" indent="-57150" algn="l" defTabSz="488950">
            <a:lnSpc>
              <a:spcPct val="90000"/>
            </a:lnSpc>
            <a:spcBef>
              <a:spcPct val="0"/>
            </a:spcBef>
            <a:spcAft>
              <a:spcPct val="15000"/>
            </a:spcAft>
            <a:buChar char="••"/>
          </a:pPr>
          <a:r>
            <a:rPr lang="en-US" sz="1100" kern="1200"/>
            <a:t>whether the applicant has a commercial driver's license; or</a:t>
          </a:r>
        </a:p>
        <a:p>
          <a:pPr marL="57150" lvl="1" indent="-57150" algn="l" defTabSz="488950">
            <a:lnSpc>
              <a:spcPct val="90000"/>
            </a:lnSpc>
            <a:spcBef>
              <a:spcPct val="0"/>
            </a:spcBef>
            <a:spcAft>
              <a:spcPct val="15000"/>
            </a:spcAft>
            <a:buChar char="••"/>
          </a:pPr>
          <a:r>
            <a:rPr lang="en-US" sz="1100" kern="1200"/>
            <a:t>whether she can work rotating shifts.</a:t>
          </a:r>
        </a:p>
      </dsp:txBody>
      <dsp:txXfrm>
        <a:off x="2350889" y="1575262"/>
        <a:ext cx="2115800" cy="38765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7542AA-1A2E-104D-9B34-593DDCDD3C3D}">
      <dsp:nvSpPr>
        <dsp:cNvPr id="0" name=""/>
        <dsp:cNvSpPr/>
      </dsp:nvSpPr>
      <dsp:spPr>
        <a:xfrm>
          <a:off x="0" y="752541"/>
          <a:ext cx="2464593" cy="147875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t>Formal accommodations may be in place through your university or college disability office</a:t>
          </a:r>
        </a:p>
      </dsp:txBody>
      <dsp:txXfrm>
        <a:off x="0" y="752541"/>
        <a:ext cx="2464593" cy="1478756"/>
      </dsp:txXfrm>
    </dsp:sp>
    <dsp:sp modelId="{7DD96793-2F4C-E44A-82A2-4657D6212587}">
      <dsp:nvSpPr>
        <dsp:cNvPr id="0" name=""/>
        <dsp:cNvSpPr/>
      </dsp:nvSpPr>
      <dsp:spPr>
        <a:xfrm>
          <a:off x="2711053" y="752541"/>
          <a:ext cx="2464593" cy="147875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t>Be proactive!  Plan to discuss accommodations “in the real world” prior to beginning your experience  </a:t>
          </a:r>
        </a:p>
      </dsp:txBody>
      <dsp:txXfrm>
        <a:off x="2711053" y="752541"/>
        <a:ext cx="2464593" cy="1478756"/>
      </dsp:txXfrm>
    </dsp:sp>
    <dsp:sp modelId="{2D72F578-556D-8141-9DA0-2111A7985A6A}">
      <dsp:nvSpPr>
        <dsp:cNvPr id="0" name=""/>
        <dsp:cNvSpPr/>
      </dsp:nvSpPr>
      <dsp:spPr>
        <a:xfrm>
          <a:off x="5422106" y="752541"/>
          <a:ext cx="2464593" cy="147875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a:t>You may have to seek accommodations again (once with your college or university, once with the employer or site supervisor)</a:t>
          </a:r>
        </a:p>
      </dsp:txBody>
      <dsp:txXfrm>
        <a:off x="5422106" y="752541"/>
        <a:ext cx="2464593" cy="1478756"/>
      </dsp:txXfrm>
    </dsp:sp>
  </dsp:spTree>
</dsp:drawing>
</file>

<file path=ppt/diagrams/layout1.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xmlns="">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2506" y="1507253"/>
            <a:ext cx="8276784" cy="1648357"/>
          </a:xfrm>
        </p:spPr>
        <p:txBody>
          <a:bodyPr/>
          <a:lstStyle>
            <a:lvl1pPr algn="ctr">
              <a:defRPr/>
            </a:lvl1pPr>
          </a:lstStyle>
          <a:p>
            <a:r>
              <a:rPr lang="en-US" dirty="0"/>
              <a:t>Click to Edit</a:t>
            </a:r>
          </a:p>
        </p:txBody>
      </p:sp>
      <p:sp>
        <p:nvSpPr>
          <p:cNvPr id="3" name="Subtitle 2"/>
          <p:cNvSpPr>
            <a:spLocks noGrp="1"/>
          </p:cNvSpPr>
          <p:nvPr>
            <p:ph type="subTitle" idx="1"/>
          </p:nvPr>
        </p:nvSpPr>
        <p:spPr>
          <a:xfrm>
            <a:off x="542506" y="3245404"/>
            <a:ext cx="8276784" cy="891524"/>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069428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55FF637-1C6E-304E-BF94-8E2B2E83AEFF}" type="datetimeFigureOut">
              <a:rPr lang="en-US" smtClean="0"/>
              <a:t>3/21/2019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366323A-1E26-BB4C-8DB6-AFE17AEB39A4}" type="slidenum">
              <a:rPr lang="en-US" smtClean="0"/>
              <a:t>‹#›</a:t>
            </a:fld>
            <a:endParaRPr lang="en-US"/>
          </a:p>
        </p:txBody>
      </p:sp>
    </p:spTree>
    <p:extLst>
      <p:ext uri="{BB962C8B-B14F-4D97-AF65-F5344CB8AC3E}">
        <p14:creationId xmlns:p14="http://schemas.microsoft.com/office/powerpoint/2010/main" val="2969887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55FF637-1C6E-304E-BF94-8E2B2E83AEFF}" type="datetimeFigureOut">
              <a:rPr lang="en-US" smtClean="0"/>
              <a:t>3/21/2019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366323A-1E26-BB4C-8DB6-AFE17AEB39A4}" type="slidenum">
              <a:rPr lang="en-US" smtClean="0"/>
              <a:t>‹#›</a:t>
            </a:fld>
            <a:endParaRPr lang="en-US"/>
          </a:p>
        </p:txBody>
      </p:sp>
    </p:spTree>
    <p:extLst>
      <p:ext uri="{BB962C8B-B14F-4D97-AF65-F5344CB8AC3E}">
        <p14:creationId xmlns:p14="http://schemas.microsoft.com/office/powerpoint/2010/main" val="1358847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55FF637-1C6E-304E-BF94-8E2B2E83AEFF}" type="datetimeFigureOut">
              <a:rPr lang="en-US" smtClean="0"/>
              <a:t>3/21/2019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366323A-1E26-BB4C-8DB6-AFE17AEB39A4}" type="slidenum">
              <a:rPr lang="en-US" smtClean="0"/>
              <a:t>‹#›</a:t>
            </a:fld>
            <a:endParaRPr lang="en-US"/>
          </a:p>
        </p:txBody>
      </p:sp>
    </p:spTree>
    <p:extLst>
      <p:ext uri="{BB962C8B-B14F-4D97-AF65-F5344CB8AC3E}">
        <p14:creationId xmlns:p14="http://schemas.microsoft.com/office/powerpoint/2010/main" val="2560491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55FF637-1C6E-304E-BF94-8E2B2E83AEFF}" type="datetimeFigureOut">
              <a:rPr lang="en-US" smtClean="0"/>
              <a:t>3/21/2019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366323A-1E26-BB4C-8DB6-AFE17AEB39A4}" type="slidenum">
              <a:rPr lang="en-US" smtClean="0"/>
              <a:t>‹#›</a:t>
            </a:fld>
            <a:endParaRPr lang="en-US"/>
          </a:p>
        </p:txBody>
      </p:sp>
    </p:spTree>
    <p:extLst>
      <p:ext uri="{BB962C8B-B14F-4D97-AF65-F5344CB8AC3E}">
        <p14:creationId xmlns:p14="http://schemas.microsoft.com/office/powerpoint/2010/main" val="1404081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55FF637-1C6E-304E-BF94-8E2B2E83AEFF}" type="datetimeFigureOut">
              <a:rPr lang="en-US" smtClean="0"/>
              <a:t>3/21/2019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366323A-1E26-BB4C-8DB6-AFE17AEB39A4}" type="slidenum">
              <a:rPr lang="en-US" smtClean="0"/>
              <a:t>‹#›</a:t>
            </a:fld>
            <a:endParaRPr lang="en-US"/>
          </a:p>
        </p:txBody>
      </p:sp>
    </p:spTree>
    <p:extLst>
      <p:ext uri="{BB962C8B-B14F-4D97-AF65-F5344CB8AC3E}">
        <p14:creationId xmlns:p14="http://schemas.microsoft.com/office/powerpoint/2010/main" val="2737244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55FF637-1C6E-304E-BF94-8E2B2E83AEFF}" type="datetimeFigureOut">
              <a:rPr lang="en-US" smtClean="0"/>
              <a:t>3/21/2019</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366323A-1E26-BB4C-8DB6-AFE17AEB39A4}" type="slidenum">
              <a:rPr lang="en-US" smtClean="0"/>
              <a:t>‹#›</a:t>
            </a:fld>
            <a:endParaRPr lang="en-US"/>
          </a:p>
        </p:txBody>
      </p:sp>
    </p:spTree>
    <p:extLst>
      <p:ext uri="{BB962C8B-B14F-4D97-AF65-F5344CB8AC3E}">
        <p14:creationId xmlns:p14="http://schemas.microsoft.com/office/powerpoint/2010/main" val="371206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55FF637-1C6E-304E-BF94-8E2B2E83AEFF}" type="datetimeFigureOut">
              <a:rPr lang="en-US" smtClean="0"/>
              <a:t>3/21/2019</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366323A-1E26-BB4C-8DB6-AFE17AEB39A4}" type="slidenum">
              <a:rPr lang="en-US" smtClean="0"/>
              <a:t>‹#›</a:t>
            </a:fld>
            <a:endParaRPr lang="en-US"/>
          </a:p>
        </p:txBody>
      </p:sp>
    </p:spTree>
    <p:extLst>
      <p:ext uri="{BB962C8B-B14F-4D97-AF65-F5344CB8AC3E}">
        <p14:creationId xmlns:p14="http://schemas.microsoft.com/office/powerpoint/2010/main" val="738680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55FF637-1C6E-304E-BF94-8E2B2E83AEFF}" type="datetimeFigureOut">
              <a:rPr lang="en-US" smtClean="0"/>
              <a:t>3/21/2019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366323A-1E26-BB4C-8DB6-AFE17AEB39A4}" type="slidenum">
              <a:rPr lang="en-US" smtClean="0"/>
              <a:t>‹#›</a:t>
            </a:fld>
            <a:endParaRPr lang="en-US"/>
          </a:p>
        </p:txBody>
      </p:sp>
    </p:spTree>
    <p:extLst>
      <p:ext uri="{BB962C8B-B14F-4D97-AF65-F5344CB8AC3E}">
        <p14:creationId xmlns:p14="http://schemas.microsoft.com/office/powerpoint/2010/main" val="175907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55FF637-1C6E-304E-BF94-8E2B2E83AEFF}" type="datetimeFigureOut">
              <a:rPr lang="en-US" smtClean="0"/>
              <a:t>3/21/2019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366323A-1E26-BB4C-8DB6-AFE17AEB39A4}" type="slidenum">
              <a:rPr lang="en-US" smtClean="0"/>
              <a:t>‹#›</a:t>
            </a:fld>
            <a:endParaRPr lang="en-US"/>
          </a:p>
        </p:txBody>
      </p:sp>
    </p:spTree>
    <p:extLst>
      <p:ext uri="{BB962C8B-B14F-4D97-AF65-F5344CB8AC3E}">
        <p14:creationId xmlns:p14="http://schemas.microsoft.com/office/powerpoint/2010/main" val="1235597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55FF637-1C6E-304E-BF94-8E2B2E83AEFF}" type="datetimeFigureOut">
              <a:rPr lang="en-US" smtClean="0"/>
              <a:t>3/21/2019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366323A-1E26-BB4C-8DB6-AFE17AEB39A4}" type="slidenum">
              <a:rPr lang="en-US" smtClean="0"/>
              <a:t>‹#›</a:t>
            </a:fld>
            <a:endParaRPr lang="en-US"/>
          </a:p>
        </p:txBody>
      </p:sp>
    </p:spTree>
    <p:extLst>
      <p:ext uri="{BB962C8B-B14F-4D97-AF65-F5344CB8AC3E}">
        <p14:creationId xmlns:p14="http://schemas.microsoft.com/office/powerpoint/2010/main" val="3602227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5489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16234A"/>
          </a:solidFill>
          <a:latin typeface="Helvetica"/>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lumMod val="50000"/>
            </a:schemeClr>
          </a:solidFill>
          <a:latin typeface=""/>
          <a:ea typeface="+mn-ea"/>
          <a:cs typeface="+mn-cs"/>
        </a:defRPr>
      </a:lvl1pPr>
      <a:lvl2pPr marL="742950" indent="-285750" algn="l" defTabSz="457200" rtl="0" eaLnBrk="1" latinLnBrk="0" hangingPunct="1">
        <a:spcBef>
          <a:spcPct val="20000"/>
        </a:spcBef>
        <a:buFont typeface="Arial"/>
        <a:buChar char="–"/>
        <a:defRPr sz="3200" kern="1200">
          <a:solidFill>
            <a:schemeClr val="bg1">
              <a:lumMod val="50000"/>
            </a:schemeClr>
          </a:solidFill>
          <a:latin typeface=""/>
          <a:ea typeface="+mn-ea"/>
          <a:cs typeface="+mn-cs"/>
        </a:defRPr>
      </a:lvl2pPr>
      <a:lvl3pPr marL="1143000" indent="-228600" algn="l" defTabSz="457200" rtl="0" eaLnBrk="1" latinLnBrk="0" hangingPunct="1">
        <a:spcBef>
          <a:spcPct val="20000"/>
        </a:spcBef>
        <a:buFont typeface="Arial"/>
        <a:buChar char="•"/>
        <a:defRPr sz="3200" kern="1200">
          <a:solidFill>
            <a:schemeClr val="bg1">
              <a:lumMod val="50000"/>
            </a:schemeClr>
          </a:solidFill>
          <a:latin typeface=""/>
          <a:ea typeface="+mn-ea"/>
          <a:cs typeface="+mn-cs"/>
        </a:defRPr>
      </a:lvl3pPr>
      <a:lvl4pPr marL="1600200" indent="-228600" algn="l" defTabSz="457200" rtl="0" eaLnBrk="1" latinLnBrk="0" hangingPunct="1">
        <a:spcBef>
          <a:spcPct val="20000"/>
        </a:spcBef>
        <a:buFont typeface="Arial"/>
        <a:buChar char="–"/>
        <a:defRPr sz="3200" kern="1200">
          <a:solidFill>
            <a:schemeClr val="bg1">
              <a:lumMod val="50000"/>
            </a:schemeClr>
          </a:solidFill>
          <a:latin typeface=""/>
          <a:ea typeface="+mn-ea"/>
          <a:cs typeface="+mn-cs"/>
        </a:defRPr>
      </a:lvl4pPr>
      <a:lvl5pPr marL="2057400" indent="-228600" algn="l" defTabSz="457200" rtl="0" eaLnBrk="1" latinLnBrk="0" hangingPunct="1">
        <a:spcBef>
          <a:spcPct val="20000"/>
        </a:spcBef>
        <a:buFont typeface="Arial"/>
        <a:buChar char="»"/>
        <a:defRPr sz="3200" kern="1200">
          <a:solidFill>
            <a:schemeClr val="bg1">
              <a:lumMod val="50000"/>
            </a:schemeClr>
          </a:solidFill>
          <a:latin typefac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hyperlink" Target="https://www.apa.org/topics/disability/index.aspx"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hyperlink" Target="https://www.eeoc.gov/laws/types/diabetes.cfm"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access.duke.edu/" TargetMode="External"/><Relationship Id="rId2" Type="http://schemas.openxmlformats.org/officeDocument/2006/relationships/hyperlink" Target="mailto:Leigh.Fickling@duke.edu"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Your Legal Rights as a Person with Type 1 Diabetes</a:t>
            </a:r>
          </a:p>
        </p:txBody>
      </p:sp>
      <p:sp>
        <p:nvSpPr>
          <p:cNvPr id="3" name="Subtitle 2"/>
          <p:cNvSpPr>
            <a:spLocks noGrp="1"/>
          </p:cNvSpPr>
          <p:nvPr>
            <p:ph type="subTitle" idx="1"/>
          </p:nvPr>
        </p:nvSpPr>
        <p:spPr>
          <a:xfrm>
            <a:off x="542506" y="3245404"/>
            <a:ext cx="8276784" cy="1682196"/>
          </a:xfrm>
        </p:spPr>
        <p:txBody>
          <a:bodyPr>
            <a:normAutofit fontScale="85000" lnSpcReduction="20000"/>
          </a:bodyPr>
          <a:lstStyle/>
          <a:p>
            <a:r>
              <a:rPr lang="en-US" dirty="0"/>
              <a:t>Leigh Davis Fickling, J.D., M.Ed., M.S.</a:t>
            </a:r>
          </a:p>
          <a:p>
            <a:r>
              <a:rPr lang="en-US" dirty="0"/>
              <a:t>Executive Director </a:t>
            </a:r>
          </a:p>
          <a:p>
            <a:r>
              <a:rPr lang="en-US" dirty="0"/>
              <a:t>Duke University and Health System</a:t>
            </a:r>
          </a:p>
          <a:p>
            <a:r>
              <a:rPr lang="en-US" dirty="0"/>
              <a:t>Disability Management System</a:t>
            </a:r>
          </a:p>
        </p:txBody>
      </p:sp>
    </p:spTree>
    <p:extLst>
      <p:ext uri="{BB962C8B-B14F-4D97-AF65-F5344CB8AC3E}">
        <p14:creationId xmlns:p14="http://schemas.microsoft.com/office/powerpoint/2010/main" val="1561356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does the ADA protect?</a:t>
            </a:r>
          </a:p>
        </p:txBody>
      </p:sp>
      <p:sp>
        <p:nvSpPr>
          <p:cNvPr id="5" name="Content Placeholder 2"/>
          <p:cNvSpPr>
            <a:spLocks noGrp="1"/>
          </p:cNvSpPr>
          <p:nvPr>
            <p:ph idx="1"/>
          </p:nvPr>
        </p:nvSpPr>
        <p:spPr/>
        <p:txBody>
          <a:bodyPr>
            <a:normAutofit fontScale="85000" lnSpcReduction="10000"/>
          </a:bodyPr>
          <a:lstStyle/>
          <a:p>
            <a:r>
              <a:rPr lang="en-US" dirty="0"/>
              <a:t>The ADA protects </a:t>
            </a:r>
            <a:r>
              <a:rPr lang="en-US" b="1" u="sng" dirty="0"/>
              <a:t>individuals with disabilities</a:t>
            </a:r>
            <a:r>
              <a:rPr lang="en-US" dirty="0"/>
              <a:t>.</a:t>
            </a:r>
          </a:p>
          <a:p>
            <a:r>
              <a:rPr lang="en-US" dirty="0"/>
              <a:t>An individual is considered to have a “disability” if he or she has a </a:t>
            </a:r>
            <a:r>
              <a:rPr lang="en-US" b="1" i="1" u="sng" dirty="0"/>
              <a:t>physical or mental impairment that substantially limits one or more major life activity </a:t>
            </a:r>
            <a:r>
              <a:rPr lang="en-US" dirty="0"/>
              <a:t>(has a record of such impairment, or is regarded as having such an impairment).</a:t>
            </a:r>
          </a:p>
          <a:p>
            <a:pPr lvl="1"/>
            <a:r>
              <a:rPr lang="en-US" dirty="0"/>
              <a:t>This is the legal definition of disability in the ADA</a:t>
            </a:r>
          </a:p>
          <a:p>
            <a:r>
              <a:rPr lang="en-US" dirty="0"/>
              <a:t>Major life activity = caring for one’s self, performing manual tasks, walking, seeing, hearing, speaking, breathing, learning, working.</a:t>
            </a:r>
          </a:p>
        </p:txBody>
      </p:sp>
    </p:spTree>
    <p:extLst>
      <p:ext uri="{BB962C8B-B14F-4D97-AF65-F5344CB8AC3E}">
        <p14:creationId xmlns:p14="http://schemas.microsoft.com/office/powerpoint/2010/main" val="1145281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 Amendments Act of 2008</a:t>
            </a:r>
          </a:p>
        </p:txBody>
      </p:sp>
      <p:sp>
        <p:nvSpPr>
          <p:cNvPr id="3" name="Content Placeholder 2"/>
          <p:cNvSpPr>
            <a:spLocks noGrp="1"/>
          </p:cNvSpPr>
          <p:nvPr>
            <p:ph idx="1"/>
          </p:nvPr>
        </p:nvSpPr>
        <p:spPr/>
        <p:txBody>
          <a:bodyPr>
            <a:normAutofit fontScale="70000" lnSpcReduction="20000"/>
          </a:bodyPr>
          <a:lstStyle/>
          <a:p>
            <a:r>
              <a:rPr lang="en-US" dirty="0"/>
              <a:t>Expanded the “definition” of disability/major life activity</a:t>
            </a:r>
          </a:p>
          <a:p>
            <a:r>
              <a:rPr lang="en-US" dirty="0"/>
              <a:t>Lowered threshold makes it easier for an individual seeking protection under the ADA to establish that he or she has a disability</a:t>
            </a:r>
          </a:p>
          <a:p>
            <a:r>
              <a:rPr lang="en-US" dirty="0"/>
              <a:t>New definition of major life activity now includes = reading, bending, communicating, major bodily functions (functions of the immune system, normal cell growth, digestive, bowel, bladder, neurological, brain, respiratory, </a:t>
            </a:r>
            <a:r>
              <a:rPr lang="en-US" b="1" dirty="0"/>
              <a:t>endocrine</a:t>
            </a:r>
            <a:r>
              <a:rPr lang="en-US" dirty="0"/>
              <a:t>, circulatory, and reproductive functions)</a:t>
            </a:r>
          </a:p>
          <a:p>
            <a:pPr lvl="1"/>
            <a:r>
              <a:rPr lang="en-US" dirty="0"/>
              <a:t>Side bar:  Due to the lowered threshold and the expanded definition of “major life activities,” a vast majority of our workforce and many students in our classrooms likely have conditions that would be recognized as disabilities under the ADAAA.</a:t>
            </a:r>
          </a:p>
          <a:p>
            <a:endParaRPr lang="en-US" dirty="0"/>
          </a:p>
        </p:txBody>
      </p:sp>
    </p:spTree>
    <p:extLst>
      <p:ext uri="{BB962C8B-B14F-4D97-AF65-F5344CB8AC3E}">
        <p14:creationId xmlns:p14="http://schemas.microsoft.com/office/powerpoint/2010/main" val="1768648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66973-F438-864A-93CF-0B29CA683C7B}"/>
              </a:ext>
            </a:extLst>
          </p:cNvPr>
          <p:cNvSpPr>
            <a:spLocks noGrp="1"/>
          </p:cNvSpPr>
          <p:nvPr>
            <p:ph type="title"/>
          </p:nvPr>
        </p:nvSpPr>
        <p:spPr/>
        <p:txBody>
          <a:bodyPr/>
          <a:lstStyle/>
          <a:p>
            <a:r>
              <a:rPr lang="en-US" dirty="0"/>
              <a:t>NEWS FLASH</a:t>
            </a:r>
          </a:p>
        </p:txBody>
      </p:sp>
      <p:sp>
        <p:nvSpPr>
          <p:cNvPr id="3" name="Content Placeholder 2">
            <a:extLst>
              <a:ext uri="{FF2B5EF4-FFF2-40B4-BE49-F238E27FC236}">
                <a16:creationId xmlns:a16="http://schemas.microsoft.com/office/drawing/2014/main" id="{832B0795-BB29-7A49-A001-33258DA90063}"/>
              </a:ext>
            </a:extLst>
          </p:cNvPr>
          <p:cNvSpPr>
            <a:spLocks noGrp="1"/>
          </p:cNvSpPr>
          <p:nvPr>
            <p:ph idx="1"/>
          </p:nvPr>
        </p:nvSpPr>
        <p:spPr/>
        <p:txBody>
          <a:bodyPr/>
          <a:lstStyle/>
          <a:p>
            <a:pPr marL="0" indent="0" algn="ctr">
              <a:buNone/>
            </a:pPr>
            <a:r>
              <a:rPr lang="en-US" b="1" u="sng" dirty="0"/>
              <a:t>Diabetes is a disability under the ADA.</a:t>
            </a:r>
          </a:p>
          <a:p>
            <a:pPr marL="0" indent="0" algn="ctr">
              <a:buNone/>
            </a:pPr>
            <a:endParaRPr lang="en-US" dirty="0"/>
          </a:p>
          <a:p>
            <a:pPr marL="0" indent="0" algn="ctr">
              <a:buNone/>
            </a:pPr>
            <a:r>
              <a:rPr lang="en-US" dirty="0"/>
              <a:t>Physical impairment that substantially limits the major bodily function of the endocrine system.</a:t>
            </a:r>
          </a:p>
          <a:p>
            <a:pPr marL="0" indent="0" algn="ctr">
              <a:buNone/>
            </a:pPr>
            <a:endParaRPr lang="en-US" dirty="0"/>
          </a:p>
          <a:p>
            <a:pPr marL="0" indent="0" algn="ctr">
              <a:buNone/>
            </a:pPr>
            <a:r>
              <a:rPr lang="en-US" dirty="0"/>
              <a:t>Diabetes is to be viewed in it’s “natural state” without regard to the effect of insulin.</a:t>
            </a:r>
          </a:p>
          <a:p>
            <a:endParaRPr lang="en-US" dirty="0"/>
          </a:p>
        </p:txBody>
      </p:sp>
      <p:sp>
        <p:nvSpPr>
          <p:cNvPr id="4" name="Lightning Bolt 3">
            <a:extLst>
              <a:ext uri="{FF2B5EF4-FFF2-40B4-BE49-F238E27FC236}">
                <a16:creationId xmlns:a16="http://schemas.microsoft.com/office/drawing/2014/main" id="{45140948-324D-4F48-A75B-2DF595578E3F}"/>
              </a:ext>
            </a:extLst>
          </p:cNvPr>
          <p:cNvSpPr/>
          <p:nvPr/>
        </p:nvSpPr>
        <p:spPr>
          <a:xfrm>
            <a:off x="983974" y="427383"/>
            <a:ext cx="1391478" cy="884582"/>
          </a:xfrm>
          <a:prstGeom prst="lightningBol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Lightning Bolt 4">
            <a:extLst>
              <a:ext uri="{FF2B5EF4-FFF2-40B4-BE49-F238E27FC236}">
                <a16:creationId xmlns:a16="http://schemas.microsoft.com/office/drawing/2014/main" id="{1D17DEE4-05AE-214B-B56B-B1B88765031D}"/>
              </a:ext>
            </a:extLst>
          </p:cNvPr>
          <p:cNvSpPr/>
          <p:nvPr/>
        </p:nvSpPr>
        <p:spPr>
          <a:xfrm>
            <a:off x="6742044" y="403847"/>
            <a:ext cx="1391478" cy="884582"/>
          </a:xfrm>
          <a:prstGeom prst="lightningBol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7906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Established in 1973</a:t>
            </a:r>
          </a:p>
          <a:p>
            <a:r>
              <a:rPr lang="en-US" dirty="0"/>
              <a:t>Applies to institutions who receive federal funds</a:t>
            </a:r>
          </a:p>
          <a:p>
            <a:r>
              <a:rPr lang="en-US" dirty="0"/>
              <a:t>Regulation and guidance that is </a:t>
            </a:r>
            <a:r>
              <a:rPr lang="en-US" i="1" dirty="0"/>
              <a:t>most specific </a:t>
            </a:r>
            <a:r>
              <a:rPr lang="en-US" dirty="0"/>
              <a:t>to higher education</a:t>
            </a:r>
          </a:p>
          <a:p>
            <a:r>
              <a:rPr lang="en-US" dirty="0"/>
              <a:t>You may  be most familiar with this terminology when you think of “504 Plans or IEPs” in the K-12 setting</a:t>
            </a:r>
          </a:p>
        </p:txBody>
      </p:sp>
      <p:sp>
        <p:nvSpPr>
          <p:cNvPr id="3" name="Title 2"/>
          <p:cNvSpPr>
            <a:spLocks noGrp="1"/>
          </p:cNvSpPr>
          <p:nvPr>
            <p:ph type="title"/>
          </p:nvPr>
        </p:nvSpPr>
        <p:spPr/>
        <p:txBody>
          <a:bodyPr>
            <a:normAutofit fontScale="90000"/>
          </a:bodyPr>
          <a:lstStyle/>
          <a:p>
            <a:r>
              <a:rPr lang="en-US" dirty="0"/>
              <a:t>Section 504 of the Rehabilitation Act</a:t>
            </a:r>
          </a:p>
        </p:txBody>
      </p:sp>
    </p:spTree>
    <p:extLst>
      <p:ext uri="{BB962C8B-B14F-4D97-AF65-F5344CB8AC3E}">
        <p14:creationId xmlns:p14="http://schemas.microsoft.com/office/powerpoint/2010/main" val="400471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Where these Laws Apply</a:t>
            </a:r>
          </a:p>
        </p:txBody>
      </p:sp>
      <p:sp>
        <p:nvSpPr>
          <p:cNvPr id="2" name="Content Placeholder 1"/>
          <p:cNvSpPr>
            <a:spLocks noGrp="1"/>
          </p:cNvSpPr>
          <p:nvPr>
            <p:ph idx="1"/>
          </p:nvPr>
        </p:nvSpPr>
        <p:spPr/>
        <p:txBody>
          <a:bodyPr>
            <a:normAutofit fontScale="85000" lnSpcReduction="10000"/>
          </a:bodyPr>
          <a:lstStyle/>
          <a:p>
            <a:r>
              <a:rPr lang="en-US" dirty="0"/>
              <a:t>Any “program or activity” of the college or university:  academic and non-academic settings</a:t>
            </a:r>
          </a:p>
          <a:p>
            <a:pPr lvl="1"/>
            <a:r>
              <a:rPr lang="en-US" dirty="0"/>
              <a:t>Students, faculty and staff, visitors to campus</a:t>
            </a:r>
          </a:p>
          <a:p>
            <a:endParaRPr lang="en-US" dirty="0"/>
          </a:p>
          <a:p>
            <a:r>
              <a:rPr lang="en-US" dirty="0"/>
              <a:t>Title I of the ADA = </a:t>
            </a:r>
            <a:r>
              <a:rPr lang="en-US" b="1" u="sng" dirty="0"/>
              <a:t>employment</a:t>
            </a:r>
          </a:p>
          <a:p>
            <a:r>
              <a:rPr lang="en-US" dirty="0"/>
              <a:t>Title II of the ADA = public colleges and universities</a:t>
            </a:r>
          </a:p>
          <a:p>
            <a:r>
              <a:rPr lang="en-US" dirty="0"/>
              <a:t>Title III of the ADA = private colleges/universities and places of </a:t>
            </a:r>
            <a:r>
              <a:rPr lang="en-US" b="1" u="sng" dirty="0"/>
              <a:t>public accommodation</a:t>
            </a:r>
          </a:p>
          <a:p>
            <a:endParaRPr lang="en-US" dirty="0"/>
          </a:p>
        </p:txBody>
      </p:sp>
    </p:spTree>
    <p:extLst>
      <p:ext uri="{BB962C8B-B14F-4D97-AF65-F5344CB8AC3E}">
        <p14:creationId xmlns:p14="http://schemas.microsoft.com/office/powerpoint/2010/main" val="1373657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2E8032-D414-8F48-8F2B-AD370D782E38}"/>
              </a:ext>
            </a:extLst>
          </p:cNvPr>
          <p:cNvSpPr>
            <a:spLocks noGrp="1"/>
          </p:cNvSpPr>
          <p:nvPr>
            <p:ph type="ctrTitle"/>
          </p:nvPr>
        </p:nvSpPr>
        <p:spPr/>
        <p:txBody>
          <a:bodyPr/>
          <a:lstStyle/>
          <a:p>
            <a:r>
              <a:rPr lang="en-US" dirty="0"/>
              <a:t>Accommodations in Higher Education</a:t>
            </a:r>
          </a:p>
        </p:txBody>
      </p:sp>
      <p:sp>
        <p:nvSpPr>
          <p:cNvPr id="5" name="Subtitle 4">
            <a:extLst>
              <a:ext uri="{FF2B5EF4-FFF2-40B4-BE49-F238E27FC236}">
                <a16:creationId xmlns:a16="http://schemas.microsoft.com/office/drawing/2014/main" id="{40C1B046-D41C-444F-9F7A-05F48EAADD48}"/>
              </a:ext>
            </a:extLst>
          </p:cNvPr>
          <p:cNvSpPr>
            <a:spLocks noGrp="1"/>
          </p:cNvSpPr>
          <p:nvPr>
            <p:ph type="subTitle" idx="1"/>
          </p:nvPr>
        </p:nvSpPr>
        <p:spPr/>
        <p:txBody>
          <a:bodyPr>
            <a:normAutofit fontScale="92500" lnSpcReduction="20000"/>
          </a:bodyPr>
          <a:lstStyle/>
          <a:p>
            <a:r>
              <a:rPr lang="en-US" dirty="0"/>
              <a:t>College, University, Graduate or Professional Schools</a:t>
            </a:r>
          </a:p>
        </p:txBody>
      </p:sp>
    </p:spTree>
    <p:extLst>
      <p:ext uri="{BB962C8B-B14F-4D97-AF65-F5344CB8AC3E}">
        <p14:creationId xmlns:p14="http://schemas.microsoft.com/office/powerpoint/2010/main" val="203555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F772A-8BE3-B042-90D5-A9C2CC857C7E}"/>
              </a:ext>
            </a:extLst>
          </p:cNvPr>
          <p:cNvSpPr>
            <a:spLocks noGrp="1"/>
          </p:cNvSpPr>
          <p:nvPr>
            <p:ph type="title"/>
          </p:nvPr>
        </p:nvSpPr>
        <p:spPr/>
        <p:txBody>
          <a:bodyPr>
            <a:normAutofit/>
          </a:bodyPr>
          <a:lstStyle/>
          <a:p>
            <a:r>
              <a:rPr lang="en-US" sz="3200" dirty="0"/>
              <a:t>Reasonable Accommodations:  What are they and why do I need them?</a:t>
            </a:r>
          </a:p>
        </p:txBody>
      </p:sp>
      <p:sp>
        <p:nvSpPr>
          <p:cNvPr id="3" name="Content Placeholder 2">
            <a:extLst>
              <a:ext uri="{FF2B5EF4-FFF2-40B4-BE49-F238E27FC236}">
                <a16:creationId xmlns:a16="http://schemas.microsoft.com/office/drawing/2014/main" id="{75192082-0BF6-B341-B055-5E05CD17D872}"/>
              </a:ext>
            </a:extLst>
          </p:cNvPr>
          <p:cNvSpPr>
            <a:spLocks noGrp="1"/>
          </p:cNvSpPr>
          <p:nvPr>
            <p:ph idx="1"/>
          </p:nvPr>
        </p:nvSpPr>
        <p:spPr/>
        <p:txBody>
          <a:bodyPr>
            <a:normAutofit fontScale="55000" lnSpcReduction="20000"/>
          </a:bodyPr>
          <a:lstStyle/>
          <a:p>
            <a:pPr fontAlgn="base"/>
            <a:r>
              <a:rPr lang="en-US" dirty="0"/>
              <a:t>Reasonable accommodations are modifications or adjustments to the tasks, environment or to the way things are usually done that enable individuals with </a:t>
            </a:r>
            <a:r>
              <a:rPr lang="en-US" dirty="0">
                <a:hlinkClick r:id="rId2" tooltip="Disability topic page PS006"/>
              </a:rPr>
              <a:t>disabilities</a:t>
            </a:r>
            <a:r>
              <a:rPr lang="en-US" dirty="0"/>
              <a:t> to have an equal opportunity to participate in an academic program or a job (U.S. Department of Education, 2007). </a:t>
            </a:r>
          </a:p>
          <a:p>
            <a:pPr fontAlgn="base"/>
            <a:r>
              <a:rPr lang="en-US" dirty="0"/>
              <a:t>The Americans with Disabilities Act (1990) stipulates that postsecondary institutions are responsible for providing necessary accommodations when a student discloses a disability. Specifically, colleges are required to make reasonable adjustments or modifications to practices, policies and procedures, and to provide auxiliary aids and services for students with disabilities, unless to do so would "fundamentally alter" the nature of the programs or result in an "undue burden.” </a:t>
            </a:r>
          </a:p>
          <a:p>
            <a:pPr fontAlgn="base"/>
            <a:r>
              <a:rPr lang="en-US" dirty="0"/>
              <a:t>Providing accommodations do not compromise the essential elements of a course or curriculum; nor do they weaken the academic standards or integrity of a course. </a:t>
            </a:r>
          </a:p>
          <a:p>
            <a:pPr fontAlgn="base"/>
            <a:r>
              <a:rPr lang="en-US" dirty="0"/>
              <a:t>Accommodations simply provide an alternative way to accomplish the course requirements by eliminating or reducing disability-related barriers.</a:t>
            </a:r>
          </a:p>
          <a:p>
            <a:pPr fontAlgn="base"/>
            <a:r>
              <a:rPr lang="en-US" dirty="0"/>
              <a:t>They provide a level playing field, not an unfair advantage.</a:t>
            </a:r>
          </a:p>
          <a:p>
            <a:endParaRPr lang="en-US" dirty="0"/>
          </a:p>
        </p:txBody>
      </p:sp>
    </p:spTree>
    <p:extLst>
      <p:ext uri="{BB962C8B-B14F-4D97-AF65-F5344CB8AC3E}">
        <p14:creationId xmlns:p14="http://schemas.microsoft.com/office/powerpoint/2010/main" val="1061762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Persons with Chronic Health Impairments</a:t>
            </a:r>
          </a:p>
        </p:txBody>
      </p:sp>
      <p:sp>
        <p:nvSpPr>
          <p:cNvPr id="5" name="Subtitle 4"/>
          <p:cNvSpPr>
            <a:spLocks noGrp="1"/>
          </p:cNvSpPr>
          <p:nvPr>
            <p:ph type="subTitle" idx="1"/>
          </p:nvPr>
        </p:nvSpPr>
        <p:spPr/>
        <p:txBody>
          <a:bodyPr>
            <a:normAutofit fontScale="92500" lnSpcReduction="20000"/>
          </a:bodyPr>
          <a:lstStyle/>
          <a:p>
            <a:r>
              <a:rPr lang="en-US" dirty="0"/>
              <a:t>(like Diabetes, Food Allergies, POTS, Concussions, etc.)</a:t>
            </a:r>
          </a:p>
        </p:txBody>
      </p:sp>
    </p:spTree>
    <p:extLst>
      <p:ext uri="{BB962C8B-B14F-4D97-AF65-F5344CB8AC3E}">
        <p14:creationId xmlns:p14="http://schemas.microsoft.com/office/powerpoint/2010/main" val="2761569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 Facts:	</a:t>
            </a:r>
          </a:p>
        </p:txBody>
      </p:sp>
      <p:sp>
        <p:nvSpPr>
          <p:cNvPr id="3" name="Content Placeholder 2"/>
          <p:cNvSpPr>
            <a:spLocks noGrp="1"/>
          </p:cNvSpPr>
          <p:nvPr>
            <p:ph idx="1"/>
          </p:nvPr>
        </p:nvSpPr>
        <p:spPr/>
        <p:txBody>
          <a:bodyPr>
            <a:normAutofit fontScale="77500" lnSpcReduction="20000"/>
          </a:bodyPr>
          <a:lstStyle/>
          <a:p>
            <a:r>
              <a:rPr lang="en-US" dirty="0"/>
              <a:t>Most people with Chronic Health conditions have hidden disabilities and may be very private about accommodation needs</a:t>
            </a:r>
          </a:p>
          <a:p>
            <a:r>
              <a:rPr lang="en-US" dirty="0"/>
              <a:t>You may need accommodations in the classroom</a:t>
            </a:r>
          </a:p>
          <a:p>
            <a:pPr lvl="1"/>
            <a:r>
              <a:rPr lang="en-US" dirty="0"/>
              <a:t>Extended time on examinations and assignments, testing in a minimally distracting area, permission to bring food and drink and electronic devices into the classroom and testing area</a:t>
            </a:r>
          </a:p>
          <a:p>
            <a:r>
              <a:rPr lang="en-US" dirty="0"/>
              <a:t>You may need accommodations in the residence hall</a:t>
            </a:r>
          </a:p>
          <a:p>
            <a:pPr lvl="1"/>
            <a:r>
              <a:rPr lang="en-US" dirty="0"/>
              <a:t>Single room with extra space for “equipment,” access to a private restroom, access to a “clean kitchen”</a:t>
            </a:r>
          </a:p>
          <a:p>
            <a:endParaRPr lang="en-US" dirty="0"/>
          </a:p>
        </p:txBody>
      </p:sp>
    </p:spTree>
    <p:extLst>
      <p:ext uri="{BB962C8B-B14F-4D97-AF65-F5344CB8AC3E}">
        <p14:creationId xmlns:p14="http://schemas.microsoft.com/office/powerpoint/2010/main" val="3741240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94DCF-050F-7D4F-A6A8-1EECA2EB4779}"/>
              </a:ext>
            </a:extLst>
          </p:cNvPr>
          <p:cNvSpPr>
            <a:spLocks noGrp="1"/>
          </p:cNvSpPr>
          <p:nvPr>
            <p:ph type="title"/>
          </p:nvPr>
        </p:nvSpPr>
        <p:spPr>
          <a:xfrm>
            <a:off x="457200" y="294516"/>
            <a:ext cx="8229600" cy="1143000"/>
          </a:xfrm>
        </p:spPr>
        <p:txBody>
          <a:bodyPr>
            <a:noAutofit/>
          </a:bodyPr>
          <a:lstStyle/>
          <a:p>
            <a:r>
              <a:rPr lang="en-US" sz="3200" dirty="0"/>
              <a:t>Examples of Reasonable Accommodations: General Chronic Health</a:t>
            </a:r>
          </a:p>
        </p:txBody>
      </p:sp>
      <p:sp>
        <p:nvSpPr>
          <p:cNvPr id="3" name="Content Placeholder 2">
            <a:extLst>
              <a:ext uri="{FF2B5EF4-FFF2-40B4-BE49-F238E27FC236}">
                <a16:creationId xmlns:a16="http://schemas.microsoft.com/office/drawing/2014/main" id="{CB57E792-B062-F748-AD68-09BA7E931CF1}"/>
              </a:ext>
            </a:extLst>
          </p:cNvPr>
          <p:cNvSpPr>
            <a:spLocks noGrp="1"/>
          </p:cNvSpPr>
          <p:nvPr>
            <p:ph idx="1"/>
          </p:nvPr>
        </p:nvSpPr>
        <p:spPr/>
        <p:txBody>
          <a:bodyPr>
            <a:normAutofit lnSpcReduction="10000"/>
          </a:bodyPr>
          <a:lstStyle/>
          <a:p>
            <a:r>
              <a:rPr lang="en-US" dirty="0"/>
              <a:t>Priority seating near the door or the restroom</a:t>
            </a:r>
          </a:p>
          <a:p>
            <a:r>
              <a:rPr lang="en-US" dirty="0"/>
              <a:t>Rest breaks without penalty or may arrive late to the classroom due to medical issues</a:t>
            </a:r>
          </a:p>
          <a:p>
            <a:r>
              <a:rPr lang="en-US" dirty="0"/>
              <a:t>Parking needs may vary on a case by case basis</a:t>
            </a:r>
          </a:p>
          <a:p>
            <a:r>
              <a:rPr lang="en-US" dirty="0"/>
              <a:t>*note: pregnancy would fall into this category</a:t>
            </a:r>
          </a:p>
          <a:p>
            <a:endParaRPr lang="en-US" dirty="0"/>
          </a:p>
        </p:txBody>
      </p:sp>
    </p:spTree>
    <p:extLst>
      <p:ext uri="{BB962C8B-B14F-4D97-AF65-F5344CB8AC3E}">
        <p14:creationId xmlns:p14="http://schemas.microsoft.com/office/powerpoint/2010/main" val="1528196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Setting the Stage…..</a:t>
            </a:r>
          </a:p>
        </p:txBody>
      </p:sp>
      <p:pic>
        <p:nvPicPr>
          <p:cNvPr id="4" name="Content Placeholder 5" descr="home_signs.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8962" y="3462337"/>
            <a:ext cx="5400675" cy="1228725"/>
          </a:xfrm>
          <a:prstGeom prst="rect">
            <a:avLst/>
          </a:prstGeom>
        </p:spPr>
      </p:pic>
      <p:sp>
        <p:nvSpPr>
          <p:cNvPr id="5" name="TextBox 4"/>
          <p:cNvSpPr txBox="1"/>
          <p:nvPr/>
        </p:nvSpPr>
        <p:spPr>
          <a:xfrm>
            <a:off x="2585460" y="2366046"/>
            <a:ext cx="4256293" cy="369332"/>
          </a:xfrm>
          <a:prstGeom prst="rect">
            <a:avLst/>
          </a:prstGeom>
          <a:noFill/>
        </p:spPr>
        <p:txBody>
          <a:bodyPr wrap="none" rtlCol="0">
            <a:spAutoFit/>
          </a:bodyPr>
          <a:lstStyle/>
          <a:p>
            <a:r>
              <a:rPr lang="en-US" dirty="0"/>
              <a:t>A personal account of disability…………..</a:t>
            </a:r>
          </a:p>
        </p:txBody>
      </p:sp>
    </p:spTree>
    <p:extLst>
      <p:ext uri="{BB962C8B-B14F-4D97-AF65-F5344CB8AC3E}">
        <p14:creationId xmlns:p14="http://schemas.microsoft.com/office/powerpoint/2010/main" val="874660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Examples of modifications or reasonable accommodations: DIABETES</a:t>
            </a:r>
          </a:p>
        </p:txBody>
      </p:sp>
      <p:sp>
        <p:nvSpPr>
          <p:cNvPr id="3" name="Content Placeholder 2"/>
          <p:cNvSpPr>
            <a:spLocks noGrp="1"/>
          </p:cNvSpPr>
          <p:nvPr>
            <p:ph idx="1"/>
          </p:nvPr>
        </p:nvSpPr>
        <p:spPr/>
        <p:txBody>
          <a:bodyPr>
            <a:normAutofit fontScale="62500" lnSpcReduction="20000"/>
          </a:bodyPr>
          <a:lstStyle/>
          <a:p>
            <a:r>
              <a:rPr lang="en-US" dirty="0"/>
              <a:t>Rescheduling exams if blood glucose levels are out of target range</a:t>
            </a:r>
          </a:p>
          <a:p>
            <a:pPr lvl="1"/>
            <a:r>
              <a:rPr lang="en-US" dirty="0"/>
              <a:t>“STINF: short term illness notification form”</a:t>
            </a:r>
          </a:p>
          <a:p>
            <a:r>
              <a:rPr lang="en-US" dirty="0"/>
              <a:t>Keeping diabetes supplies in the classroom and administering in self-care</a:t>
            </a:r>
          </a:p>
          <a:p>
            <a:pPr lvl="1"/>
            <a:r>
              <a:rPr lang="en-US" dirty="0"/>
              <a:t>Use of electronic devices for CGM monitoring</a:t>
            </a:r>
          </a:p>
          <a:p>
            <a:r>
              <a:rPr lang="en-US" dirty="0"/>
              <a:t>Breaks during exams</a:t>
            </a:r>
          </a:p>
          <a:p>
            <a:pPr lvl="1"/>
            <a:r>
              <a:rPr lang="en-US" dirty="0"/>
              <a:t>Permission to treat high or low blood sugar, permission to use the bathroom</a:t>
            </a:r>
          </a:p>
          <a:p>
            <a:r>
              <a:rPr lang="en-US" dirty="0"/>
              <a:t>Extra time to complete exams</a:t>
            </a:r>
          </a:p>
          <a:p>
            <a:r>
              <a:rPr lang="en-US" dirty="0"/>
              <a:t>Missing class</a:t>
            </a:r>
          </a:p>
          <a:p>
            <a:pPr lvl="1"/>
            <a:r>
              <a:rPr lang="en-US" dirty="0"/>
              <a:t>Note: is attendance a fundamental part of the academic course?</a:t>
            </a:r>
          </a:p>
          <a:p>
            <a:r>
              <a:rPr lang="en-US" dirty="0"/>
              <a:t>Medical leaves of absence</a:t>
            </a:r>
          </a:p>
          <a:p>
            <a:r>
              <a:rPr lang="en-US" dirty="0"/>
              <a:t>Use of a Service animal</a:t>
            </a:r>
          </a:p>
          <a:p>
            <a:r>
              <a:rPr lang="en-US" dirty="0"/>
              <a:t>Housing accommodations</a:t>
            </a:r>
          </a:p>
          <a:p>
            <a:r>
              <a:rPr lang="en-US" dirty="0"/>
              <a:t>Dining modifications</a:t>
            </a:r>
          </a:p>
        </p:txBody>
      </p:sp>
    </p:spTree>
    <p:extLst>
      <p:ext uri="{BB962C8B-B14F-4D97-AF65-F5344CB8AC3E}">
        <p14:creationId xmlns:p14="http://schemas.microsoft.com/office/powerpoint/2010/main" val="2734732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Additional examples of possible diabetes related accommodations……</a:t>
            </a:r>
          </a:p>
        </p:txBody>
      </p:sp>
      <p:sp>
        <p:nvSpPr>
          <p:cNvPr id="3" name="Content Placeholder 2"/>
          <p:cNvSpPr>
            <a:spLocks noGrp="1"/>
          </p:cNvSpPr>
          <p:nvPr>
            <p:ph idx="1"/>
          </p:nvPr>
        </p:nvSpPr>
        <p:spPr/>
        <p:txBody>
          <a:bodyPr>
            <a:normAutofit fontScale="92500" lnSpcReduction="20000"/>
          </a:bodyPr>
          <a:lstStyle/>
          <a:p>
            <a:r>
              <a:rPr lang="en-US" dirty="0"/>
              <a:t>Special housing accommodations:</a:t>
            </a:r>
          </a:p>
          <a:p>
            <a:pPr lvl="1"/>
            <a:r>
              <a:rPr lang="en-US" dirty="0"/>
              <a:t>Outlets to charge medical devices</a:t>
            </a:r>
          </a:p>
          <a:p>
            <a:pPr lvl="1"/>
            <a:r>
              <a:rPr lang="en-US" dirty="0"/>
              <a:t>Space for mini fridge and electrical system to support its use</a:t>
            </a:r>
          </a:p>
          <a:p>
            <a:pPr lvl="1"/>
            <a:r>
              <a:rPr lang="en-US" dirty="0"/>
              <a:t>Access to clean cooking area (celiac)</a:t>
            </a:r>
          </a:p>
          <a:p>
            <a:pPr lvl="1"/>
            <a:r>
              <a:rPr lang="en-US" dirty="0"/>
              <a:t>Space to store diabetes supplies</a:t>
            </a:r>
          </a:p>
          <a:p>
            <a:r>
              <a:rPr lang="en-US" dirty="0"/>
              <a:t>Access to gluten free foods (celiac)</a:t>
            </a:r>
          </a:p>
          <a:p>
            <a:r>
              <a:rPr lang="en-US" dirty="0"/>
              <a:t>Priority registration (to register for classes when glucose is less likely to fluctuate; plan classes around meal times)</a:t>
            </a:r>
          </a:p>
        </p:txBody>
      </p:sp>
    </p:spTree>
    <p:extLst>
      <p:ext uri="{BB962C8B-B14F-4D97-AF65-F5344CB8AC3E}">
        <p14:creationId xmlns:p14="http://schemas.microsoft.com/office/powerpoint/2010/main" val="4001172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Persons with Learning Differences</a:t>
            </a:r>
          </a:p>
        </p:txBody>
      </p:sp>
      <p:sp>
        <p:nvSpPr>
          <p:cNvPr id="5" name="Subtitle 4"/>
          <p:cNvSpPr>
            <a:spLocks noGrp="1"/>
          </p:cNvSpPr>
          <p:nvPr>
            <p:ph type="subTitle" idx="1"/>
          </p:nvPr>
        </p:nvSpPr>
        <p:spPr/>
        <p:txBody>
          <a:bodyPr>
            <a:normAutofit fontScale="92500"/>
          </a:bodyPr>
          <a:lstStyle/>
          <a:p>
            <a:r>
              <a:rPr lang="en-US" dirty="0"/>
              <a:t>(like ADD, ADHD, Dysgraphia, Dyslexia, etc.)</a:t>
            </a:r>
          </a:p>
        </p:txBody>
      </p:sp>
    </p:spTree>
    <p:extLst>
      <p:ext uri="{BB962C8B-B14F-4D97-AF65-F5344CB8AC3E}">
        <p14:creationId xmlns:p14="http://schemas.microsoft.com/office/powerpoint/2010/main" val="1736800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 Facts:</a:t>
            </a:r>
          </a:p>
        </p:txBody>
      </p:sp>
      <p:sp>
        <p:nvSpPr>
          <p:cNvPr id="3" name="Content Placeholder 2"/>
          <p:cNvSpPr>
            <a:spLocks noGrp="1"/>
          </p:cNvSpPr>
          <p:nvPr>
            <p:ph idx="1"/>
          </p:nvPr>
        </p:nvSpPr>
        <p:spPr/>
        <p:txBody>
          <a:bodyPr>
            <a:normAutofit fontScale="47500" lnSpcReduction="20000"/>
          </a:bodyPr>
          <a:lstStyle/>
          <a:p>
            <a:r>
              <a:rPr lang="en-US" dirty="0"/>
              <a:t>Learning disabilities interfere with integrating, acquiring, and/or demonstrating verbal/nonverbal skills and abilities. Students with learning disabilities tend to learn differently; they generally have an average to above average level of intelligence; there frequently is a discrepancy between their ability and their achievement in specific areas, due to a central nervous system dysfunction. It is not unusual for a student with a learning disability to be gifted in some areas.</a:t>
            </a:r>
          </a:p>
          <a:p>
            <a:r>
              <a:rPr lang="en-US" dirty="0"/>
              <a:t>Learning disabilities may manifest inconsistently, affecting only one specific academic area such as math or foreign language. Most frequently displayed symptoms include difficulty following directions, poor memory, poor reading/writing ability, short attention span, poor coordination, frustration and disorganization.</a:t>
            </a:r>
          </a:p>
          <a:p>
            <a:r>
              <a:rPr lang="en-US" dirty="0"/>
              <a:t>Students may have difficulty in one or more of the following areas:</a:t>
            </a:r>
          </a:p>
          <a:p>
            <a:pPr lvl="1"/>
            <a:r>
              <a:rPr lang="en-US" dirty="0"/>
              <a:t>Auditory processing</a:t>
            </a:r>
          </a:p>
          <a:p>
            <a:pPr lvl="1"/>
            <a:r>
              <a:rPr lang="en-US" dirty="0"/>
              <a:t>Processing speed</a:t>
            </a:r>
          </a:p>
          <a:p>
            <a:pPr lvl="1"/>
            <a:r>
              <a:rPr lang="en-US" dirty="0"/>
              <a:t>Interpersonal skills</a:t>
            </a:r>
          </a:p>
          <a:p>
            <a:pPr lvl="1"/>
            <a:r>
              <a:rPr lang="en-US" dirty="0"/>
              <a:t>Reading comprehension</a:t>
            </a:r>
          </a:p>
          <a:p>
            <a:pPr lvl="1"/>
            <a:r>
              <a:rPr lang="en-US" dirty="0"/>
              <a:t>Abstract reasoning</a:t>
            </a:r>
          </a:p>
          <a:p>
            <a:pPr lvl="1"/>
            <a:r>
              <a:rPr lang="en-US" dirty="0"/>
              <a:t>Visual processing/visual spatial processing</a:t>
            </a:r>
          </a:p>
          <a:p>
            <a:pPr lvl="1"/>
            <a:r>
              <a:rPr lang="en-US" dirty="0"/>
              <a:t>Oral/written expression</a:t>
            </a:r>
          </a:p>
          <a:p>
            <a:pPr lvl="1"/>
            <a:r>
              <a:rPr lang="en-US" dirty="0"/>
              <a:t>Mathematical skills</a:t>
            </a:r>
          </a:p>
          <a:p>
            <a:endParaRPr lang="en-US" dirty="0"/>
          </a:p>
        </p:txBody>
      </p:sp>
    </p:spTree>
    <p:extLst>
      <p:ext uri="{BB962C8B-B14F-4D97-AF65-F5344CB8AC3E}">
        <p14:creationId xmlns:p14="http://schemas.microsoft.com/office/powerpoint/2010/main" val="1104212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FE945-EB13-F74D-9257-F5DF6FFD934A}"/>
              </a:ext>
            </a:extLst>
          </p:cNvPr>
          <p:cNvSpPr>
            <a:spLocks noGrp="1"/>
          </p:cNvSpPr>
          <p:nvPr>
            <p:ph type="title"/>
          </p:nvPr>
        </p:nvSpPr>
        <p:spPr/>
        <p:txBody>
          <a:bodyPr>
            <a:normAutofit fontScale="90000"/>
          </a:bodyPr>
          <a:lstStyle/>
          <a:p>
            <a:r>
              <a:rPr lang="en-US" dirty="0"/>
              <a:t>Examples of Reasonable Accommodations</a:t>
            </a:r>
          </a:p>
        </p:txBody>
      </p:sp>
      <p:sp>
        <p:nvSpPr>
          <p:cNvPr id="3" name="Content Placeholder 2">
            <a:extLst>
              <a:ext uri="{FF2B5EF4-FFF2-40B4-BE49-F238E27FC236}">
                <a16:creationId xmlns:a16="http://schemas.microsoft.com/office/drawing/2014/main" id="{B2958D95-F815-E94C-8794-67730010D993}"/>
              </a:ext>
            </a:extLst>
          </p:cNvPr>
          <p:cNvSpPr>
            <a:spLocks noGrp="1"/>
          </p:cNvSpPr>
          <p:nvPr>
            <p:ph idx="1"/>
          </p:nvPr>
        </p:nvSpPr>
        <p:spPr/>
        <p:txBody>
          <a:bodyPr>
            <a:normAutofit fontScale="55000" lnSpcReduction="20000"/>
          </a:bodyPr>
          <a:lstStyle/>
          <a:p>
            <a:pPr fontAlgn="t"/>
            <a:r>
              <a:rPr lang="en-US" dirty="0"/>
              <a:t>Note taker </a:t>
            </a:r>
            <a:br>
              <a:rPr lang="en-US" dirty="0"/>
            </a:br>
            <a:endParaRPr lang="en-US" dirty="0"/>
          </a:p>
          <a:p>
            <a:pPr fontAlgn="t"/>
            <a:r>
              <a:rPr lang="en-US" dirty="0"/>
              <a:t>Audio recorded lectures </a:t>
            </a:r>
            <a:br>
              <a:rPr lang="en-US" dirty="0"/>
            </a:br>
            <a:endParaRPr lang="en-US" dirty="0"/>
          </a:p>
          <a:p>
            <a:pPr fontAlgn="t"/>
            <a:r>
              <a:rPr lang="en-US" dirty="0"/>
              <a:t>Captioned films </a:t>
            </a:r>
            <a:br>
              <a:rPr lang="en-US" dirty="0"/>
            </a:br>
            <a:endParaRPr lang="en-US" dirty="0"/>
          </a:p>
          <a:p>
            <a:pPr fontAlgn="t"/>
            <a:r>
              <a:rPr lang="en-US" dirty="0"/>
              <a:t>Extended time on exams and assignments </a:t>
            </a:r>
            <a:br>
              <a:rPr lang="en-US" dirty="0"/>
            </a:br>
            <a:endParaRPr lang="en-US" dirty="0"/>
          </a:p>
          <a:p>
            <a:pPr fontAlgn="t"/>
            <a:r>
              <a:rPr lang="en-US" dirty="0"/>
              <a:t>Alternative testing arrangements/locations </a:t>
            </a:r>
            <a:br>
              <a:rPr lang="en-US" dirty="0"/>
            </a:br>
            <a:endParaRPr lang="en-US" dirty="0"/>
          </a:p>
          <a:p>
            <a:pPr fontAlgn="t"/>
            <a:r>
              <a:rPr lang="en-US" dirty="0"/>
              <a:t>Instructions provided in multiple formats, including visual, aural and tactile </a:t>
            </a:r>
            <a:br>
              <a:rPr lang="en-US" dirty="0"/>
            </a:br>
            <a:endParaRPr lang="en-US" dirty="0"/>
          </a:p>
          <a:p>
            <a:pPr fontAlgn="t"/>
            <a:r>
              <a:rPr lang="en-US" dirty="0"/>
              <a:t>Computer with voice output, spellchecker and grammar checker </a:t>
            </a:r>
            <a:br>
              <a:rPr lang="en-US" dirty="0"/>
            </a:br>
            <a:endParaRPr lang="en-US" dirty="0"/>
          </a:p>
          <a:p>
            <a:pPr fontAlgn="t"/>
            <a:r>
              <a:rPr lang="en-US" dirty="0"/>
              <a:t>Concise oral instructions, clear written instructions and well organized visual aids</a:t>
            </a:r>
          </a:p>
          <a:p>
            <a:endParaRPr lang="en-US" dirty="0"/>
          </a:p>
        </p:txBody>
      </p:sp>
    </p:spTree>
    <p:extLst>
      <p:ext uri="{BB962C8B-B14F-4D97-AF65-F5344CB8AC3E}">
        <p14:creationId xmlns:p14="http://schemas.microsoft.com/office/powerpoint/2010/main" val="926596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Persons with Mental Health Disorders</a:t>
            </a:r>
          </a:p>
        </p:txBody>
      </p:sp>
      <p:sp>
        <p:nvSpPr>
          <p:cNvPr id="5" name="Subtitle 4"/>
          <p:cNvSpPr>
            <a:spLocks noGrp="1"/>
          </p:cNvSpPr>
          <p:nvPr>
            <p:ph type="subTitle" idx="1"/>
          </p:nvPr>
        </p:nvSpPr>
        <p:spPr/>
        <p:txBody>
          <a:bodyPr/>
          <a:lstStyle/>
          <a:p>
            <a:r>
              <a:rPr lang="en-US" dirty="0"/>
              <a:t>(like Depression, Anxiety, PTSD, etc.)</a:t>
            </a:r>
          </a:p>
        </p:txBody>
      </p:sp>
    </p:spTree>
    <p:extLst>
      <p:ext uri="{BB962C8B-B14F-4D97-AF65-F5344CB8AC3E}">
        <p14:creationId xmlns:p14="http://schemas.microsoft.com/office/powerpoint/2010/main" val="3176730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95D6D-6676-4345-B5A4-49FB7EFFBE44}"/>
              </a:ext>
            </a:extLst>
          </p:cNvPr>
          <p:cNvSpPr>
            <a:spLocks noGrp="1"/>
          </p:cNvSpPr>
          <p:nvPr>
            <p:ph type="title"/>
          </p:nvPr>
        </p:nvSpPr>
        <p:spPr/>
        <p:txBody>
          <a:bodyPr/>
          <a:lstStyle/>
          <a:p>
            <a:r>
              <a:rPr lang="en-US" dirty="0"/>
              <a:t>Fun Facts:</a:t>
            </a:r>
          </a:p>
        </p:txBody>
      </p:sp>
      <p:sp>
        <p:nvSpPr>
          <p:cNvPr id="3" name="Content Placeholder 2">
            <a:extLst>
              <a:ext uri="{FF2B5EF4-FFF2-40B4-BE49-F238E27FC236}">
                <a16:creationId xmlns:a16="http://schemas.microsoft.com/office/drawing/2014/main" id="{557BECFA-1EF3-C144-B993-F6A2BB3EB6ED}"/>
              </a:ext>
            </a:extLst>
          </p:cNvPr>
          <p:cNvSpPr>
            <a:spLocks noGrp="1"/>
          </p:cNvSpPr>
          <p:nvPr>
            <p:ph idx="1"/>
          </p:nvPr>
        </p:nvSpPr>
        <p:spPr/>
        <p:txBody>
          <a:bodyPr/>
          <a:lstStyle/>
          <a:p>
            <a:r>
              <a:rPr lang="en-US" dirty="0"/>
              <a:t>Find your college or university counseling center</a:t>
            </a:r>
          </a:p>
          <a:p>
            <a:r>
              <a:rPr lang="en-US" dirty="0"/>
              <a:t>Help is available</a:t>
            </a:r>
          </a:p>
          <a:p>
            <a:r>
              <a:rPr lang="en-US" dirty="0"/>
              <a:t>College is stressful….for ALL of us. </a:t>
            </a:r>
          </a:p>
          <a:p>
            <a:r>
              <a:rPr lang="en-US" dirty="0"/>
              <a:t>YOU ARE NOT ALONE</a:t>
            </a:r>
          </a:p>
        </p:txBody>
      </p:sp>
    </p:spTree>
    <p:extLst>
      <p:ext uri="{BB962C8B-B14F-4D97-AF65-F5344CB8AC3E}">
        <p14:creationId xmlns:p14="http://schemas.microsoft.com/office/powerpoint/2010/main" val="929172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Examples of Reasonable Accommodations</a:t>
            </a:r>
          </a:p>
        </p:txBody>
      </p:sp>
      <p:sp>
        <p:nvSpPr>
          <p:cNvPr id="3" name="Content Placeholder 2"/>
          <p:cNvSpPr>
            <a:spLocks noGrp="1"/>
          </p:cNvSpPr>
          <p:nvPr>
            <p:ph idx="1"/>
          </p:nvPr>
        </p:nvSpPr>
        <p:spPr/>
        <p:txBody>
          <a:bodyPr>
            <a:normAutofit/>
          </a:bodyPr>
          <a:lstStyle/>
          <a:p>
            <a:r>
              <a:rPr lang="en-US" dirty="0"/>
              <a:t>Priority seating (in the rear of the room without other students sitting behind them)</a:t>
            </a:r>
          </a:p>
          <a:p>
            <a:r>
              <a:rPr lang="en-US" dirty="0"/>
              <a:t>Rest breaks without penalty</a:t>
            </a:r>
          </a:p>
          <a:p>
            <a:r>
              <a:rPr lang="en-US" dirty="0"/>
              <a:t>Use of a digital voice recorder, smart pen, or notetaker</a:t>
            </a:r>
          </a:p>
          <a:p>
            <a:r>
              <a:rPr lang="en-US" dirty="0"/>
              <a:t>Course materials in alternate format</a:t>
            </a:r>
          </a:p>
          <a:p>
            <a:r>
              <a:rPr lang="en-US" dirty="0"/>
              <a:t>Extended time for testing, testing in a minimally distracting environment</a:t>
            </a:r>
          </a:p>
        </p:txBody>
      </p:sp>
    </p:spTree>
    <p:extLst>
      <p:ext uri="{BB962C8B-B14F-4D97-AF65-F5344CB8AC3E}">
        <p14:creationId xmlns:p14="http://schemas.microsoft.com/office/powerpoint/2010/main" val="2699374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Service and Assistance Animals</a:t>
            </a:r>
          </a:p>
        </p:txBody>
      </p:sp>
      <p:sp>
        <p:nvSpPr>
          <p:cNvPr id="5" name="Subtitle 4"/>
          <p:cNvSpPr>
            <a:spLocks noGrp="1"/>
          </p:cNvSpPr>
          <p:nvPr>
            <p:ph type="subTitle" idx="1"/>
          </p:nvPr>
        </p:nvSpPr>
        <p:spPr/>
        <p:txBody>
          <a:bodyPr>
            <a:normAutofit fontScale="92500" lnSpcReduction="20000"/>
          </a:bodyPr>
          <a:lstStyle/>
          <a:p>
            <a:r>
              <a:rPr lang="en-US" dirty="0"/>
              <a:t>In the Educational Context and in the Real World</a:t>
            </a:r>
          </a:p>
        </p:txBody>
      </p:sp>
    </p:spTree>
    <p:extLst>
      <p:ext uri="{BB962C8B-B14F-4D97-AF65-F5344CB8AC3E}">
        <p14:creationId xmlns:p14="http://schemas.microsoft.com/office/powerpoint/2010/main" val="2310796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9DF56-CD6A-CF4D-9D6C-BAEDBA83D83C}"/>
              </a:ext>
            </a:extLst>
          </p:cNvPr>
          <p:cNvSpPr>
            <a:spLocks noGrp="1"/>
          </p:cNvSpPr>
          <p:nvPr>
            <p:ph type="title"/>
          </p:nvPr>
        </p:nvSpPr>
        <p:spPr/>
        <p:txBody>
          <a:bodyPr/>
          <a:lstStyle/>
          <a:p>
            <a:r>
              <a:rPr lang="en-US" dirty="0"/>
              <a:t>LEGAL REFRESHER!</a:t>
            </a:r>
          </a:p>
        </p:txBody>
      </p:sp>
      <p:sp>
        <p:nvSpPr>
          <p:cNvPr id="3" name="Content Placeholder 2">
            <a:extLst>
              <a:ext uri="{FF2B5EF4-FFF2-40B4-BE49-F238E27FC236}">
                <a16:creationId xmlns:a16="http://schemas.microsoft.com/office/drawing/2014/main" id="{D89DB0A2-9100-B949-8C8E-859AB9810341}"/>
              </a:ext>
            </a:extLst>
          </p:cNvPr>
          <p:cNvSpPr>
            <a:spLocks noGrp="1"/>
          </p:cNvSpPr>
          <p:nvPr>
            <p:ph idx="1"/>
          </p:nvPr>
        </p:nvSpPr>
        <p:spPr/>
        <p:txBody>
          <a:bodyPr/>
          <a:lstStyle/>
          <a:p>
            <a:r>
              <a:rPr lang="en-US" dirty="0"/>
              <a:t>TITLE I ADA: EMPLOYMENT</a:t>
            </a:r>
          </a:p>
          <a:p>
            <a:r>
              <a:rPr lang="en-US" dirty="0"/>
              <a:t>TITLE II ADA: PUBLIC COLLEGES AND UNIVERSITIES</a:t>
            </a:r>
          </a:p>
          <a:p>
            <a:r>
              <a:rPr lang="en-US" dirty="0"/>
              <a:t>TITLE III ADA: PRIVATE COLLEGES AND PLACES OF PUBLIC ACCOMMODATION</a:t>
            </a:r>
          </a:p>
        </p:txBody>
      </p:sp>
    </p:spTree>
    <p:extLst>
      <p:ext uri="{BB962C8B-B14F-4D97-AF65-F5344CB8AC3E}">
        <p14:creationId xmlns:p14="http://schemas.microsoft.com/office/powerpoint/2010/main" val="662933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C61A982-7E2A-6F40-89D4-23769CB04B9C}"/>
              </a:ext>
            </a:extLst>
          </p:cNvPr>
          <p:cNvPicPr>
            <a:picLocks noGrp="1" noChangeAspect="1"/>
          </p:cNvPicPr>
          <p:nvPr>
            <p:ph type="pic" idx="1"/>
          </p:nvPr>
        </p:nvPicPr>
        <p:blipFill>
          <a:blip r:embed="rId2"/>
          <a:srcRect/>
          <a:stretch>
            <a:fillRect/>
          </a:stretch>
        </p:blipFill>
        <p:spPr>
          <a:xfrm>
            <a:off x="1792288" y="612775"/>
            <a:ext cx="5486400" cy="4207703"/>
          </a:xfrm>
        </p:spPr>
      </p:pic>
      <p:sp>
        <p:nvSpPr>
          <p:cNvPr id="10" name="Text Placeholder 9">
            <a:extLst>
              <a:ext uri="{FF2B5EF4-FFF2-40B4-BE49-F238E27FC236}">
                <a16:creationId xmlns:a16="http://schemas.microsoft.com/office/drawing/2014/main" id="{DA36995E-0F1D-F347-814C-EF37399BFFDB}"/>
              </a:ext>
            </a:extLst>
          </p:cNvPr>
          <p:cNvSpPr>
            <a:spLocks noGrp="1"/>
          </p:cNvSpPr>
          <p:nvPr>
            <p:ph type="body" sz="half" idx="2"/>
          </p:nvPr>
        </p:nvSpPr>
        <p:spPr/>
        <p:txBody>
          <a:bodyPr/>
          <a:lstStyle/>
          <a:p>
            <a:r>
              <a:rPr lang="en-US" i="1" dirty="0"/>
              <a:t>Physical or mental impairment that substantially limits the major life activity of walking.</a:t>
            </a:r>
          </a:p>
          <a:p>
            <a:endParaRPr lang="en-US" dirty="0"/>
          </a:p>
        </p:txBody>
      </p:sp>
    </p:spTree>
    <p:extLst>
      <p:ext uri="{BB962C8B-B14F-4D97-AF65-F5344CB8AC3E}">
        <p14:creationId xmlns:p14="http://schemas.microsoft.com/office/powerpoint/2010/main" val="2387320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t>Dogs, Horses, Rats, Snakes…Oh my!</a:t>
            </a:r>
          </a:p>
        </p:txBody>
      </p:sp>
      <p:pic>
        <p:nvPicPr>
          <p:cNvPr id="4098" name="Picture 2" descr="Image result for service hors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591056"/>
            <a:ext cx="2763078" cy="317654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www.oddee.com/_media/imgs/articles2/a99582_B9318741802Z.1_20150906124143_000_GTJBQN2DB.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0278" y="1593103"/>
            <a:ext cx="1984075" cy="3174499"/>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www.oddee.com/_media/imgs/articles2/a99582_pmsdbe96dv7dnird6tv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4353" y="1593102"/>
            <a:ext cx="3211351" cy="31744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7200" y="4982547"/>
            <a:ext cx="8222123" cy="369332"/>
          </a:xfrm>
          <a:prstGeom prst="rect">
            <a:avLst/>
          </a:prstGeom>
          <a:noFill/>
        </p:spPr>
        <p:txBody>
          <a:bodyPr wrap="none" rtlCol="0">
            <a:spAutoFit/>
          </a:bodyPr>
          <a:lstStyle/>
          <a:p>
            <a:r>
              <a:rPr lang="en-US" dirty="0"/>
              <a:t>Service Animals vs. Emotional Support Animals (Comfort animals, therapy animals)</a:t>
            </a:r>
          </a:p>
        </p:txBody>
      </p:sp>
      <p:sp>
        <p:nvSpPr>
          <p:cNvPr id="8" name="TextBox 7"/>
          <p:cNvSpPr txBox="1"/>
          <p:nvPr/>
        </p:nvSpPr>
        <p:spPr>
          <a:xfrm>
            <a:off x="457200" y="5460354"/>
            <a:ext cx="3967753" cy="369332"/>
          </a:xfrm>
          <a:prstGeom prst="rect">
            <a:avLst/>
          </a:prstGeom>
          <a:noFill/>
        </p:spPr>
        <p:txBody>
          <a:bodyPr wrap="none" rtlCol="0">
            <a:spAutoFit/>
          </a:bodyPr>
          <a:lstStyle/>
          <a:p>
            <a:r>
              <a:rPr lang="en-US" dirty="0"/>
              <a:t>What about service animals in training?</a:t>
            </a:r>
          </a:p>
        </p:txBody>
      </p:sp>
      <p:pic>
        <p:nvPicPr>
          <p:cNvPr id="4110" name="Picture 14" descr="Image result for service do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2222" y="5258186"/>
            <a:ext cx="1445143" cy="1143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57200" y="5970044"/>
            <a:ext cx="5089855" cy="369332"/>
          </a:xfrm>
          <a:prstGeom prst="rect">
            <a:avLst/>
          </a:prstGeom>
          <a:noFill/>
        </p:spPr>
        <p:txBody>
          <a:bodyPr wrap="none" rtlCol="0">
            <a:spAutoFit/>
          </a:bodyPr>
          <a:lstStyle/>
          <a:p>
            <a:r>
              <a:rPr lang="en-US" dirty="0"/>
              <a:t>What about fear?  The breed?  Allergies?  The mess?</a:t>
            </a:r>
          </a:p>
        </p:txBody>
      </p:sp>
    </p:spTree>
    <p:extLst>
      <p:ext uri="{BB962C8B-B14F-4D97-AF65-F5344CB8AC3E}">
        <p14:creationId xmlns:p14="http://schemas.microsoft.com/office/powerpoint/2010/main" val="2205288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59E91D-89CD-7348-9DD6-E9E85F818D2C}"/>
              </a:ext>
            </a:extLst>
          </p:cNvPr>
          <p:cNvSpPr>
            <a:spLocks noGrp="1"/>
          </p:cNvSpPr>
          <p:nvPr>
            <p:ph type="ctrTitle"/>
          </p:nvPr>
        </p:nvSpPr>
        <p:spPr/>
        <p:txBody>
          <a:bodyPr>
            <a:normAutofit fontScale="90000"/>
          </a:bodyPr>
          <a:lstStyle/>
          <a:p>
            <a:r>
              <a:rPr lang="en-US" dirty="0"/>
              <a:t>Accommodations in the Workplace or Clinical Environment</a:t>
            </a:r>
          </a:p>
        </p:txBody>
      </p:sp>
      <p:sp>
        <p:nvSpPr>
          <p:cNvPr id="5" name="Subtitle 4">
            <a:extLst>
              <a:ext uri="{FF2B5EF4-FFF2-40B4-BE49-F238E27FC236}">
                <a16:creationId xmlns:a16="http://schemas.microsoft.com/office/drawing/2014/main" id="{15A4889A-A801-B54D-B4C8-A9AE52E5F86F}"/>
              </a:ext>
            </a:extLst>
          </p:cNvPr>
          <p:cNvSpPr>
            <a:spLocks noGrp="1"/>
          </p:cNvSpPr>
          <p:nvPr>
            <p:ph type="subTitle" idx="1"/>
          </p:nvPr>
        </p:nvSpPr>
        <p:spPr/>
        <p:txBody>
          <a:bodyPr/>
          <a:lstStyle/>
          <a:p>
            <a:r>
              <a:rPr lang="en-US" dirty="0"/>
              <a:t>(It’s time to get a JOB!)</a:t>
            </a:r>
          </a:p>
        </p:txBody>
      </p:sp>
    </p:spTree>
    <p:extLst>
      <p:ext uri="{BB962C8B-B14F-4D97-AF65-F5344CB8AC3E}">
        <p14:creationId xmlns:p14="http://schemas.microsoft.com/office/powerpoint/2010/main" val="1532451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212" y="2400300"/>
            <a:ext cx="2620771" cy="2363326"/>
          </a:xfrm>
        </p:spPr>
        <p:txBody>
          <a:bodyPr>
            <a:noAutofit/>
          </a:bodyPr>
          <a:lstStyle/>
          <a:p>
            <a:pPr algn="r"/>
            <a:r>
              <a:rPr lang="en-US" sz="3200" dirty="0">
                <a:solidFill>
                  <a:schemeClr val="accent1"/>
                </a:solidFill>
              </a:rPr>
              <a:t>EEOC Guidance:  Questions and Answers about Diabetes in the Workplace and the ADA</a:t>
            </a:r>
          </a:p>
        </p:txBody>
      </p:sp>
      <p:sp>
        <p:nvSpPr>
          <p:cNvPr id="3" name="Content Placeholder 2"/>
          <p:cNvSpPr>
            <a:spLocks noGrp="1"/>
          </p:cNvSpPr>
          <p:nvPr>
            <p:ph idx="1"/>
          </p:nvPr>
        </p:nvSpPr>
        <p:spPr>
          <a:xfrm>
            <a:off x="3732023" y="1999878"/>
            <a:ext cx="4783327" cy="3697684"/>
          </a:xfrm>
        </p:spPr>
        <p:txBody>
          <a:bodyPr anchor="ctr">
            <a:normAutofit/>
          </a:bodyPr>
          <a:lstStyle/>
          <a:p>
            <a:r>
              <a:rPr lang="en-US" sz="1800" dirty="0"/>
              <a:t>Title I of the ADA covers employment by private employers with 15 or more employees as well as state and local government employers. </a:t>
            </a:r>
          </a:p>
          <a:p>
            <a:r>
              <a:rPr lang="en-US" sz="1800" dirty="0"/>
              <a:t>The U.S. Equal Employment Opportunity Commission (EEOC) enforces the employment provisions of the ADA. </a:t>
            </a:r>
          </a:p>
          <a:p>
            <a:r>
              <a:rPr lang="en-US" sz="1800" dirty="0">
                <a:hlinkClick r:id="rId2"/>
              </a:rPr>
              <a:t>https://www.eeoc.gov/laws/types/diabetes.cfm</a:t>
            </a:r>
            <a:endParaRPr lang="en-US" sz="1800" dirty="0"/>
          </a:p>
          <a:p>
            <a:pPr marL="0" indent="0">
              <a:buNone/>
            </a:pPr>
            <a:endParaRPr lang="en-US" sz="1800" dirty="0"/>
          </a:p>
        </p:txBody>
      </p:sp>
    </p:spTree>
    <p:extLst>
      <p:ext uri="{BB962C8B-B14F-4D97-AF65-F5344CB8AC3E}">
        <p14:creationId xmlns:p14="http://schemas.microsoft.com/office/powerpoint/2010/main" val="294212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458" y="1391452"/>
            <a:ext cx="2528248" cy="4126698"/>
          </a:xfrm>
        </p:spPr>
        <p:txBody>
          <a:bodyPr>
            <a:normAutofit fontScale="90000"/>
          </a:bodyPr>
          <a:lstStyle/>
          <a:p>
            <a:pPr>
              <a:lnSpc>
                <a:spcPct val="80000"/>
              </a:lnSpc>
            </a:pPr>
            <a:r>
              <a:rPr lang="en-US" sz="3075" dirty="0">
                <a:solidFill>
                  <a:schemeClr val="tx2"/>
                </a:solidFill>
              </a:rPr>
              <a:t>May an employer ask a job applicant whether she has or had </a:t>
            </a:r>
            <a:r>
              <a:rPr lang="en-US" sz="2701" dirty="0">
                <a:solidFill>
                  <a:schemeClr val="tx2"/>
                </a:solidFill>
              </a:rPr>
              <a:t>diabetes</a:t>
            </a:r>
            <a:r>
              <a:rPr lang="en-US" sz="3075" dirty="0">
                <a:solidFill>
                  <a:schemeClr val="tx2"/>
                </a:solidFill>
              </a:rPr>
              <a:t> or about treatment before making a job offer?</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3881410875"/>
              </p:ext>
            </p:extLst>
          </p:nvPr>
        </p:nvGraphicFramePr>
        <p:xfrm>
          <a:off x="3810933" y="643714"/>
          <a:ext cx="4701778" cy="54589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4098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31119"/>
            <a:ext cx="7886700" cy="994172"/>
          </a:xfrm>
        </p:spPr>
        <p:txBody>
          <a:bodyPr>
            <a:normAutofit/>
          </a:bodyPr>
          <a:lstStyle/>
          <a:p>
            <a:pPr>
              <a:lnSpc>
                <a:spcPct val="70000"/>
              </a:lnSpc>
            </a:pPr>
            <a:r>
              <a:rPr lang="en-US" sz="2775" dirty="0"/>
              <a:t>Does the ADA require an applicant to disclose that she has or had diabetes or some other disability before accepting the job?</a:t>
            </a:r>
          </a:p>
        </p:txBody>
      </p:sp>
      <p:sp>
        <p:nvSpPr>
          <p:cNvPr id="3" name="Content Placeholder 2"/>
          <p:cNvSpPr>
            <a:spLocks noGrp="1"/>
          </p:cNvSpPr>
          <p:nvPr>
            <p:ph idx="1"/>
          </p:nvPr>
        </p:nvSpPr>
        <p:spPr>
          <a:xfrm>
            <a:off x="628650" y="2400300"/>
            <a:ext cx="7886700" cy="2903822"/>
          </a:xfrm>
        </p:spPr>
        <p:txBody>
          <a:bodyPr>
            <a:normAutofit lnSpcReduction="10000"/>
          </a:bodyPr>
          <a:lstStyle/>
          <a:p>
            <a:r>
              <a:rPr lang="en-US" sz="1650" dirty="0"/>
              <a:t>No. The ADA does not require applicants to voluntarily disclose that they have or had diabetes or another disability unless they will need a reasonable accommodation for the application process (for example, a break to eat a snack or monitor their glucose levels). </a:t>
            </a:r>
          </a:p>
          <a:p>
            <a:pPr lvl="1"/>
            <a:r>
              <a:rPr lang="en-US" sz="1350" dirty="0"/>
              <a:t>Some individuals with diabetes, however, choose to disclose their condition because they want their co-workers or supervisors to know what to do if they faint or experience other symptoms of hypoglycemia (low blood sugar), such as weakness, shakiness, or confusion. </a:t>
            </a:r>
          </a:p>
          <a:p>
            <a:r>
              <a:rPr lang="en-US" sz="1650" dirty="0"/>
              <a:t>Sometimes, the decision to disclose depends on whether an individual will need a reasonable accommodation to perform the job (for example, breaks to take medication or a place to rest until blood sugar levels become normal). </a:t>
            </a:r>
          </a:p>
          <a:p>
            <a:pPr lvl="1"/>
            <a:r>
              <a:rPr lang="en-US" sz="1350" dirty="0"/>
              <a:t>A person with diabetes, however, may request an accommodation after becoming an employee even if she did not do so when applying for the job or after receiving the job offer.</a:t>
            </a:r>
          </a:p>
          <a:p>
            <a:pPr marL="0" indent="0">
              <a:buNone/>
            </a:pPr>
            <a:endParaRPr lang="en-US" sz="1650" dirty="0"/>
          </a:p>
        </p:txBody>
      </p:sp>
    </p:spTree>
    <p:extLst>
      <p:ext uri="{BB962C8B-B14F-4D97-AF65-F5344CB8AC3E}">
        <p14:creationId xmlns:p14="http://schemas.microsoft.com/office/powerpoint/2010/main" val="170151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80158"/>
            <a:ext cx="2620771" cy="3697684"/>
          </a:xfrm>
        </p:spPr>
        <p:txBody>
          <a:bodyPr>
            <a:normAutofit fontScale="90000"/>
          </a:bodyPr>
          <a:lstStyle/>
          <a:p>
            <a:pPr algn="r">
              <a:lnSpc>
                <a:spcPct val="80000"/>
              </a:lnSpc>
            </a:pPr>
            <a:r>
              <a:rPr lang="en-US">
                <a:solidFill>
                  <a:schemeClr val="accent1"/>
                </a:solidFill>
              </a:rPr>
              <a:t>May an employer ask any follow-up questions if an applicant voluntarily reveals that she has or had diabetes?</a:t>
            </a:r>
          </a:p>
        </p:txBody>
      </p:sp>
      <p:sp>
        <p:nvSpPr>
          <p:cNvPr id="3" name="Content Placeholder 2"/>
          <p:cNvSpPr>
            <a:spLocks noGrp="1"/>
          </p:cNvSpPr>
          <p:nvPr>
            <p:ph idx="1"/>
          </p:nvPr>
        </p:nvSpPr>
        <p:spPr>
          <a:xfrm>
            <a:off x="3763812" y="712945"/>
            <a:ext cx="4783327" cy="5467722"/>
          </a:xfrm>
        </p:spPr>
        <p:txBody>
          <a:bodyPr anchor="ctr">
            <a:normAutofit/>
          </a:bodyPr>
          <a:lstStyle/>
          <a:p>
            <a:r>
              <a:rPr lang="en-US" sz="1800" dirty="0"/>
              <a:t>No. An employer generally may not ask an applicant who has voluntarily disclosed that she has diabetes any questions about her diabetes, its treatment, or its prognosis. </a:t>
            </a:r>
          </a:p>
          <a:p>
            <a:r>
              <a:rPr lang="en-US" sz="1800" dirty="0"/>
              <a:t>However, if an applicant voluntarily discloses that she has diabetes </a:t>
            </a:r>
            <a:r>
              <a:rPr lang="en-US" sz="1800" b="1" dirty="0"/>
              <a:t>and the employer reasonably believes that she will require an accommodation to perform the job because of her diabetes or treatment</a:t>
            </a:r>
            <a:r>
              <a:rPr lang="en-US" sz="1800" dirty="0"/>
              <a:t>, the employer may ask whether the applicant will need an accommodation and what type. </a:t>
            </a:r>
          </a:p>
          <a:p>
            <a:r>
              <a:rPr lang="en-US" sz="1800" dirty="0"/>
              <a:t>The employer must keep any information an applicant discloses about her medical condition confidential. </a:t>
            </a:r>
          </a:p>
        </p:txBody>
      </p:sp>
    </p:spTree>
    <p:extLst>
      <p:ext uri="{BB962C8B-B14F-4D97-AF65-F5344CB8AC3E}">
        <p14:creationId xmlns:p14="http://schemas.microsoft.com/office/powerpoint/2010/main" val="250476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562" y="2628692"/>
            <a:ext cx="2620771" cy="971803"/>
          </a:xfrm>
        </p:spPr>
        <p:txBody>
          <a:bodyPr>
            <a:normAutofit/>
          </a:bodyPr>
          <a:lstStyle/>
          <a:p>
            <a:pPr algn="r"/>
            <a:r>
              <a:rPr lang="en-US" dirty="0">
                <a:solidFill>
                  <a:schemeClr val="accent1"/>
                </a:solidFill>
              </a:rPr>
              <a:t>Example:</a:t>
            </a:r>
          </a:p>
        </p:txBody>
      </p:sp>
      <p:sp>
        <p:nvSpPr>
          <p:cNvPr id="3" name="Content Placeholder 2"/>
          <p:cNvSpPr>
            <a:spLocks noGrp="1"/>
          </p:cNvSpPr>
          <p:nvPr>
            <p:ph idx="1"/>
          </p:nvPr>
        </p:nvSpPr>
        <p:spPr>
          <a:xfrm>
            <a:off x="3714527" y="423333"/>
            <a:ext cx="4783327" cy="5357472"/>
          </a:xfrm>
        </p:spPr>
        <p:txBody>
          <a:bodyPr anchor="ctr">
            <a:normAutofit/>
          </a:bodyPr>
          <a:lstStyle/>
          <a:p>
            <a:pPr>
              <a:lnSpc>
                <a:spcPct val="80000"/>
              </a:lnSpc>
            </a:pPr>
            <a:r>
              <a:rPr lang="en-US" sz="1800" dirty="0"/>
              <a:t>An individual applying for a cashier's position at a grocery store voluntarily discloses that she has diabetes and periodically needs to administer insulin and monitor her blood sugar levels. </a:t>
            </a:r>
          </a:p>
          <a:p>
            <a:pPr>
              <a:lnSpc>
                <a:spcPct val="80000"/>
              </a:lnSpc>
            </a:pPr>
            <a:r>
              <a:rPr lang="en-US" sz="1800" dirty="0"/>
              <a:t>The employer explains that cashiers typically get two 15-minute breaks and 30 minutes for lunch during an eight-hour shift and asks whether she needs an accommodation (for example, more frequent breaks or a longer lunch period). </a:t>
            </a:r>
          </a:p>
          <a:p>
            <a:pPr>
              <a:lnSpc>
                <a:spcPct val="80000"/>
              </a:lnSpc>
            </a:pPr>
            <a:r>
              <a:rPr lang="en-US" sz="1800" dirty="0"/>
              <a:t>Before an offer of employment is made, the employer may not ask any questions about the condition itself, such as how long the applicant has had diabetes, how much medication she takes, or whether anyone else in her family has diabetes.</a:t>
            </a:r>
          </a:p>
        </p:txBody>
      </p:sp>
    </p:spTree>
    <p:extLst>
      <p:ext uri="{BB962C8B-B14F-4D97-AF65-F5344CB8AC3E}">
        <p14:creationId xmlns:p14="http://schemas.microsoft.com/office/powerpoint/2010/main" val="1518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0933"/>
            <a:ext cx="2620771" cy="5706534"/>
          </a:xfrm>
        </p:spPr>
        <p:txBody>
          <a:bodyPr>
            <a:normAutofit/>
          </a:bodyPr>
          <a:lstStyle/>
          <a:p>
            <a:pPr algn="r"/>
            <a:r>
              <a:rPr lang="en-US" sz="3200" dirty="0">
                <a:solidFill>
                  <a:schemeClr val="accent1"/>
                </a:solidFill>
              </a:rPr>
              <a:t>After an Offer of Employment is Made</a:t>
            </a:r>
          </a:p>
        </p:txBody>
      </p:sp>
      <p:sp>
        <p:nvSpPr>
          <p:cNvPr id="3" name="Content Placeholder 2"/>
          <p:cNvSpPr>
            <a:spLocks noGrp="1"/>
          </p:cNvSpPr>
          <p:nvPr>
            <p:ph idx="1"/>
          </p:nvPr>
        </p:nvSpPr>
        <p:spPr>
          <a:xfrm>
            <a:off x="3732023" y="761999"/>
            <a:ext cx="4783327" cy="5350933"/>
          </a:xfrm>
        </p:spPr>
        <p:txBody>
          <a:bodyPr anchor="ctr">
            <a:normAutofit/>
          </a:bodyPr>
          <a:lstStyle/>
          <a:p>
            <a:pPr>
              <a:lnSpc>
                <a:spcPct val="80000"/>
              </a:lnSpc>
            </a:pPr>
            <a:r>
              <a:rPr lang="en-US" sz="1650" dirty="0"/>
              <a:t>After making a job offer, an employer may ask questions about the applicant's health (including questions about the applicant's disability) and may require a medical examination, as long as all applicants for the same type of job are treated equally (that is, all applicants are asked the same questions and are required to take the same examination). </a:t>
            </a:r>
          </a:p>
          <a:p>
            <a:pPr>
              <a:lnSpc>
                <a:spcPct val="80000"/>
              </a:lnSpc>
            </a:pPr>
            <a:r>
              <a:rPr lang="en-US" sz="1650" dirty="0"/>
              <a:t>After an employer has obtained basic medical information from all individuals who have received job offers, it may ask specific individuals for more medical information if it is medically related to the previously obtained medical information. </a:t>
            </a:r>
          </a:p>
          <a:p>
            <a:pPr lvl="1">
              <a:lnSpc>
                <a:spcPct val="80000"/>
              </a:lnSpc>
            </a:pPr>
            <a:r>
              <a:rPr lang="en-US" sz="1350" dirty="0"/>
              <a:t>For example, if an employer asks all applicants post-offer about their general physical and mental health, it can ask individuals who disclose a particular illness, disease, or impairment for more medical information or require them to have a medical examination related to the condition disclosed.</a:t>
            </a:r>
          </a:p>
        </p:txBody>
      </p:sp>
    </p:spTree>
    <p:extLst>
      <p:ext uri="{BB962C8B-B14F-4D97-AF65-F5344CB8AC3E}">
        <p14:creationId xmlns:p14="http://schemas.microsoft.com/office/powerpoint/2010/main" val="356640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80158"/>
            <a:ext cx="2620771" cy="3697684"/>
          </a:xfrm>
        </p:spPr>
        <p:txBody>
          <a:bodyPr>
            <a:normAutofit/>
          </a:bodyPr>
          <a:lstStyle/>
          <a:p>
            <a:pPr algn="r">
              <a:lnSpc>
                <a:spcPct val="70000"/>
              </a:lnSpc>
            </a:pPr>
            <a:r>
              <a:rPr lang="en-US" sz="2800" dirty="0">
                <a:solidFill>
                  <a:schemeClr val="accent1"/>
                </a:solidFill>
              </a:rPr>
              <a:t>What may an employer do when it learns that an applicant has or had diabetes after she has been offered a job but before she starts working?</a:t>
            </a:r>
          </a:p>
        </p:txBody>
      </p:sp>
      <p:sp>
        <p:nvSpPr>
          <p:cNvPr id="3" name="Content Placeholder 2"/>
          <p:cNvSpPr>
            <a:spLocks noGrp="1"/>
          </p:cNvSpPr>
          <p:nvPr>
            <p:ph idx="1"/>
          </p:nvPr>
        </p:nvSpPr>
        <p:spPr>
          <a:xfrm>
            <a:off x="3805111" y="609600"/>
            <a:ext cx="4783327" cy="5774267"/>
          </a:xfrm>
        </p:spPr>
        <p:txBody>
          <a:bodyPr anchor="ctr">
            <a:normAutofit/>
          </a:bodyPr>
          <a:lstStyle/>
          <a:p>
            <a:pPr>
              <a:lnSpc>
                <a:spcPct val="70000"/>
              </a:lnSpc>
            </a:pPr>
            <a:r>
              <a:rPr lang="en-US" sz="1600" dirty="0"/>
              <a:t>When an applicant discloses after receiving a conditional job offer that she has diabetes, an employer may ask the applicant additional questions such as how long she has had diabetes; whether she uses insulin or oral medication; whether and how often she experiences hypoglycemic episodes; and/or whether she will need assistance if her blood sugar level drops while at work. </a:t>
            </a:r>
          </a:p>
          <a:p>
            <a:pPr>
              <a:lnSpc>
                <a:spcPct val="70000"/>
              </a:lnSpc>
            </a:pPr>
            <a:r>
              <a:rPr lang="en-US" sz="1600" dirty="0"/>
              <a:t>The employer also may send the applicant for a follow-up medical examination or ask her to submit documentation from her doctor answering questions specifically designed to assess her ability to perform the job's functions safely. </a:t>
            </a:r>
          </a:p>
          <a:p>
            <a:pPr lvl="1">
              <a:lnSpc>
                <a:spcPct val="70000"/>
              </a:lnSpc>
            </a:pPr>
            <a:r>
              <a:rPr lang="en-US" sz="1600" dirty="0"/>
              <a:t>Permissible follow-up questions at this stage differ from those at the pre-offer stage when an employer only may ask an applicant who voluntarily discloses a disability whether she needs an accommodation to perform the job and what type.</a:t>
            </a:r>
          </a:p>
          <a:p>
            <a:pPr>
              <a:lnSpc>
                <a:spcPct val="70000"/>
              </a:lnSpc>
            </a:pPr>
            <a:r>
              <a:rPr lang="en-US" sz="1600" dirty="0"/>
              <a:t>An employer may not withdraw an offer from an applicant with diabetes if the applicant is able to perform the essential functions of the job, with or without reasonable accommodation, without posing a direct threat (that is, a significant risk of substantial harm) to the health or safety of himself or others that cannot be eliminated or reduced through reasonable accommodation. </a:t>
            </a:r>
          </a:p>
          <a:p>
            <a:pPr marL="0" indent="0">
              <a:lnSpc>
                <a:spcPct val="70000"/>
              </a:lnSpc>
              <a:buNone/>
            </a:pPr>
            <a:endParaRPr lang="en-US" sz="1425" dirty="0"/>
          </a:p>
        </p:txBody>
      </p:sp>
    </p:spTree>
    <p:extLst>
      <p:ext uri="{BB962C8B-B14F-4D97-AF65-F5344CB8AC3E}">
        <p14:creationId xmlns:p14="http://schemas.microsoft.com/office/powerpoint/2010/main" val="377772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80158"/>
            <a:ext cx="2620771" cy="3697684"/>
          </a:xfrm>
        </p:spPr>
        <p:txBody>
          <a:bodyPr>
            <a:normAutofit/>
          </a:bodyPr>
          <a:lstStyle/>
          <a:p>
            <a:pPr algn="r"/>
            <a:r>
              <a:rPr lang="en-US">
                <a:solidFill>
                  <a:schemeClr val="accent1"/>
                </a:solidFill>
              </a:rPr>
              <a:t>Example 2:</a:t>
            </a:r>
          </a:p>
        </p:txBody>
      </p:sp>
      <p:sp>
        <p:nvSpPr>
          <p:cNvPr id="3" name="Content Placeholder 2"/>
          <p:cNvSpPr>
            <a:spLocks noGrp="1"/>
          </p:cNvSpPr>
          <p:nvPr>
            <p:ph idx="1"/>
          </p:nvPr>
        </p:nvSpPr>
        <p:spPr>
          <a:xfrm>
            <a:off x="3805111" y="1999878"/>
            <a:ext cx="4783327" cy="3697684"/>
          </a:xfrm>
        </p:spPr>
        <p:txBody>
          <a:bodyPr anchor="ctr">
            <a:normAutofit fontScale="92500" lnSpcReduction="10000"/>
          </a:bodyPr>
          <a:lstStyle/>
          <a:p>
            <a:r>
              <a:rPr lang="en-US" sz="1800" dirty="0"/>
              <a:t>A qualified candidate for a police officer's position is required to have a medical exam after he has been extended a job offer. </a:t>
            </a:r>
          </a:p>
          <a:p>
            <a:r>
              <a:rPr lang="en-US" sz="1800" dirty="0"/>
              <a:t>During the exam, he reveals that he has had diabetes for five years. </a:t>
            </a:r>
          </a:p>
          <a:p>
            <a:pPr lvl="1"/>
            <a:r>
              <a:rPr lang="en-US" sz="1500" dirty="0"/>
              <a:t>He also tells the doctor that since he started using an insulin pump two years ago, his blood sugar levels have been stable. </a:t>
            </a:r>
          </a:p>
          <a:p>
            <a:pPr lvl="1"/>
            <a:r>
              <a:rPr lang="en-US" sz="1500" dirty="0"/>
              <a:t>The candidate also mentions that in his six years as a police officer for another department, he never had an incident related to his diabetes. </a:t>
            </a:r>
          </a:p>
          <a:p>
            <a:r>
              <a:rPr lang="en-US" sz="1800" dirty="0"/>
              <a:t>Because the candidate can perform the job's essential functions without posing a direct threat, it would be unlawful for the employer to withdraw the job offer.</a:t>
            </a:r>
          </a:p>
        </p:txBody>
      </p:sp>
    </p:spTree>
    <p:extLst>
      <p:ext uri="{BB962C8B-B14F-4D97-AF65-F5344CB8AC3E}">
        <p14:creationId xmlns:p14="http://schemas.microsoft.com/office/powerpoint/2010/main" val="129760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Starting today, I challenge you to……</a:t>
            </a:r>
          </a:p>
        </p:txBody>
      </p:sp>
      <p:pic>
        <p:nvPicPr>
          <p:cNvPr id="2050" name="Picture 2" descr="https://s-media-cache-ak0.pinimg.com/originals/4b/3c/9b/4b3c9b90202d2c76ffe7c80c5791a16e.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230141" y="2057400"/>
            <a:ext cx="2658318"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7164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57" y="1975158"/>
            <a:ext cx="2620771" cy="3697684"/>
          </a:xfrm>
        </p:spPr>
        <p:txBody>
          <a:bodyPr>
            <a:normAutofit/>
          </a:bodyPr>
          <a:lstStyle/>
          <a:p>
            <a:pPr algn="r">
              <a:lnSpc>
                <a:spcPct val="70000"/>
              </a:lnSpc>
            </a:pPr>
            <a:r>
              <a:rPr lang="en-US" sz="2701" dirty="0">
                <a:solidFill>
                  <a:schemeClr val="accent1"/>
                </a:solidFill>
              </a:rPr>
              <a:t>When may an employer ask an employee whether diabetes, or some other medical condition, may be causing her performance problems</a:t>
            </a:r>
            <a:r>
              <a:rPr lang="en-US" sz="3075" dirty="0">
                <a:solidFill>
                  <a:schemeClr val="accent1"/>
                </a:solidFill>
              </a:rPr>
              <a:t>?</a:t>
            </a:r>
          </a:p>
        </p:txBody>
      </p:sp>
      <p:sp>
        <p:nvSpPr>
          <p:cNvPr id="3" name="Content Placeholder 2"/>
          <p:cNvSpPr>
            <a:spLocks noGrp="1"/>
          </p:cNvSpPr>
          <p:nvPr>
            <p:ph idx="1"/>
          </p:nvPr>
        </p:nvSpPr>
        <p:spPr>
          <a:xfrm>
            <a:off x="3805111" y="1999878"/>
            <a:ext cx="4783327" cy="3697684"/>
          </a:xfrm>
        </p:spPr>
        <p:txBody>
          <a:bodyPr anchor="ctr">
            <a:normAutofit fontScale="92500"/>
          </a:bodyPr>
          <a:lstStyle/>
          <a:p>
            <a:pPr>
              <a:lnSpc>
                <a:spcPct val="80000"/>
              </a:lnSpc>
            </a:pPr>
            <a:r>
              <a:rPr lang="en-US" sz="1650" dirty="0"/>
              <a:t>Generally, an employer may ask disability-related questions or require an employee to have a medical examination when it knows about a particular employee's medical condition, has observed performance problems, and reasonably believes that the problems are related to a medical condition. </a:t>
            </a:r>
          </a:p>
          <a:p>
            <a:pPr>
              <a:lnSpc>
                <a:spcPct val="80000"/>
              </a:lnSpc>
            </a:pPr>
            <a:r>
              <a:rPr lang="en-US" sz="1650" dirty="0"/>
              <a:t>At other times, an employer may ask for medical information when it has observed symptoms, such as extreme fatigue or irritability, or has received reliable information from someone else (for example, a family member or co-worker) indicating that the employee may have a medical condition that is causing performance problems. </a:t>
            </a:r>
          </a:p>
          <a:p>
            <a:pPr>
              <a:lnSpc>
                <a:spcPct val="80000"/>
              </a:lnSpc>
            </a:pPr>
            <a:r>
              <a:rPr lang="en-US" sz="1650" dirty="0"/>
              <a:t>Often, however, poor job performance is unrelated to a medical condition and generally should be handled in accordance with an employer's existing policies concerning performance.</a:t>
            </a:r>
          </a:p>
        </p:txBody>
      </p:sp>
    </p:spTree>
    <p:extLst>
      <p:ext uri="{BB962C8B-B14F-4D97-AF65-F5344CB8AC3E}">
        <p14:creationId xmlns:p14="http://schemas.microsoft.com/office/powerpoint/2010/main" val="359871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776" y="2104099"/>
            <a:ext cx="2620771" cy="3189194"/>
          </a:xfrm>
        </p:spPr>
        <p:txBody>
          <a:bodyPr>
            <a:normAutofit/>
          </a:bodyPr>
          <a:lstStyle/>
          <a:p>
            <a:pPr algn="r">
              <a:lnSpc>
                <a:spcPct val="70000"/>
              </a:lnSpc>
            </a:pPr>
            <a:r>
              <a:rPr lang="en-US" sz="2101" dirty="0">
                <a:solidFill>
                  <a:schemeClr val="accent1"/>
                </a:solidFill>
              </a:rPr>
              <a:t>May an employer require an employee on leave because of diabetes to provide documentation or have a medical examination before allowing her to return to work?</a:t>
            </a:r>
          </a:p>
        </p:txBody>
      </p:sp>
      <p:sp>
        <p:nvSpPr>
          <p:cNvPr id="3" name="Content Placeholder 2"/>
          <p:cNvSpPr>
            <a:spLocks noGrp="1"/>
          </p:cNvSpPr>
          <p:nvPr>
            <p:ph idx="1"/>
          </p:nvPr>
        </p:nvSpPr>
        <p:spPr>
          <a:xfrm>
            <a:off x="3732023" y="1580158"/>
            <a:ext cx="4783327" cy="3697684"/>
          </a:xfrm>
        </p:spPr>
        <p:txBody>
          <a:bodyPr anchor="ctr">
            <a:normAutofit/>
          </a:bodyPr>
          <a:lstStyle/>
          <a:p>
            <a:r>
              <a:rPr lang="en-US" sz="1800" dirty="0"/>
              <a:t>Yes. If the employer has a reasonable belief that the employee may be unable to perform her job or may pose a direct threat to herself or others, the employer may ask for medical information. </a:t>
            </a:r>
          </a:p>
          <a:p>
            <a:r>
              <a:rPr lang="en-US" sz="1800" dirty="0"/>
              <a:t>However, the employer may obtain only the information needed to make an assessment of the employee's present ability to perform her job and to do so safely.</a:t>
            </a:r>
          </a:p>
        </p:txBody>
      </p:sp>
    </p:spTree>
    <p:extLst>
      <p:ext uri="{BB962C8B-B14F-4D97-AF65-F5344CB8AC3E}">
        <p14:creationId xmlns:p14="http://schemas.microsoft.com/office/powerpoint/2010/main" val="15420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80158"/>
            <a:ext cx="2620771" cy="3697684"/>
          </a:xfrm>
        </p:spPr>
        <p:txBody>
          <a:bodyPr>
            <a:noAutofit/>
          </a:bodyPr>
          <a:lstStyle/>
          <a:p>
            <a:pPr algn="r"/>
            <a:r>
              <a:rPr lang="en-US" sz="3200" dirty="0">
                <a:solidFill>
                  <a:schemeClr val="accent1"/>
                </a:solidFill>
              </a:rPr>
              <a:t>Are there any other instances when an employer may ask an employee with diabetes about his condition?</a:t>
            </a:r>
          </a:p>
        </p:txBody>
      </p:sp>
      <p:sp>
        <p:nvSpPr>
          <p:cNvPr id="3" name="Content Placeholder 2"/>
          <p:cNvSpPr>
            <a:spLocks noGrp="1"/>
          </p:cNvSpPr>
          <p:nvPr>
            <p:ph idx="1"/>
          </p:nvPr>
        </p:nvSpPr>
        <p:spPr>
          <a:xfrm>
            <a:off x="3744189" y="1132074"/>
            <a:ext cx="4783327" cy="4659125"/>
          </a:xfrm>
        </p:spPr>
        <p:txBody>
          <a:bodyPr anchor="ctr">
            <a:normAutofit/>
          </a:bodyPr>
          <a:lstStyle/>
          <a:p>
            <a:pPr>
              <a:lnSpc>
                <a:spcPct val="80000"/>
              </a:lnSpc>
            </a:pPr>
            <a:r>
              <a:rPr lang="en-US" sz="1650" dirty="0"/>
              <a:t>Yes. An employer also may ask an employee about diabetes when it has a reasonable belief that the employee will be unable to safely perform the essential functions of his job because of diabetes. In addition, an employer may ask an employee about his diabetes to the extent the information is necessary:</a:t>
            </a:r>
          </a:p>
          <a:p>
            <a:pPr lvl="1">
              <a:lnSpc>
                <a:spcPct val="80000"/>
              </a:lnSpc>
            </a:pPr>
            <a:r>
              <a:rPr lang="en-US" sz="1650" dirty="0"/>
              <a:t>to support the employee's request for a reasonable accommodation needed because of his diabetes;</a:t>
            </a:r>
          </a:p>
          <a:p>
            <a:pPr lvl="1">
              <a:lnSpc>
                <a:spcPct val="80000"/>
              </a:lnSpc>
            </a:pPr>
            <a:r>
              <a:rPr lang="en-US" sz="1650" dirty="0"/>
              <a:t>to verify the employee's use of sick leave related to his diabetes if the employer requires all employees to submit a doctor's note to justify their use of sick leave;  or</a:t>
            </a:r>
          </a:p>
          <a:p>
            <a:pPr lvl="1">
              <a:lnSpc>
                <a:spcPct val="80000"/>
              </a:lnSpc>
            </a:pPr>
            <a:r>
              <a:rPr lang="en-US" sz="1650" dirty="0"/>
              <a:t>to enable the employee to participate in a voluntary wellness program.</a:t>
            </a:r>
          </a:p>
          <a:p>
            <a:pPr marL="0" indent="0">
              <a:lnSpc>
                <a:spcPct val="80000"/>
              </a:lnSpc>
              <a:buNone/>
            </a:pPr>
            <a:endParaRPr lang="en-US" sz="1650" dirty="0"/>
          </a:p>
        </p:txBody>
      </p:sp>
    </p:spTree>
    <p:extLst>
      <p:ext uri="{BB962C8B-B14F-4D97-AF65-F5344CB8AC3E}">
        <p14:creationId xmlns:p14="http://schemas.microsoft.com/office/powerpoint/2010/main" val="402694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80158"/>
            <a:ext cx="2620771" cy="3697684"/>
          </a:xfrm>
        </p:spPr>
        <p:txBody>
          <a:bodyPr>
            <a:noAutofit/>
          </a:bodyPr>
          <a:lstStyle/>
          <a:p>
            <a:pPr algn="r">
              <a:lnSpc>
                <a:spcPct val="70000"/>
              </a:lnSpc>
            </a:pPr>
            <a:r>
              <a:rPr lang="en-US" sz="3200" dirty="0">
                <a:solidFill>
                  <a:schemeClr val="accent1"/>
                </a:solidFill>
              </a:rPr>
              <a:t>If an employee experiences an insulin reaction at work, may an employer explain to other employees or managers that the employee has diabetes?</a:t>
            </a:r>
          </a:p>
        </p:txBody>
      </p:sp>
      <p:sp>
        <p:nvSpPr>
          <p:cNvPr id="3" name="Content Placeholder 2"/>
          <p:cNvSpPr>
            <a:spLocks noGrp="1"/>
          </p:cNvSpPr>
          <p:nvPr>
            <p:ph idx="1"/>
          </p:nvPr>
        </p:nvSpPr>
        <p:spPr>
          <a:xfrm>
            <a:off x="3732376" y="728133"/>
            <a:ext cx="4783327" cy="5401734"/>
          </a:xfrm>
        </p:spPr>
        <p:txBody>
          <a:bodyPr anchor="ctr">
            <a:normAutofit/>
          </a:bodyPr>
          <a:lstStyle/>
          <a:p>
            <a:pPr>
              <a:lnSpc>
                <a:spcPct val="70000"/>
              </a:lnSpc>
            </a:pPr>
            <a:r>
              <a:rPr lang="en-US" sz="1650" dirty="0"/>
              <a:t>No. Although the employee's co-workers and others in the workplace who witness the reaction naturally may be concerned, an employer may not reveal that the employee has diabetes. </a:t>
            </a:r>
          </a:p>
          <a:p>
            <a:pPr lvl="1">
              <a:lnSpc>
                <a:spcPct val="70000"/>
              </a:lnSpc>
            </a:pPr>
            <a:r>
              <a:rPr lang="en-US" sz="1350" dirty="0"/>
              <a:t>Rather, the employer should assure everyone present that the situation is under control. </a:t>
            </a:r>
          </a:p>
          <a:p>
            <a:pPr>
              <a:lnSpc>
                <a:spcPct val="70000"/>
              </a:lnSpc>
            </a:pPr>
            <a:r>
              <a:rPr lang="en-US" sz="1650" dirty="0"/>
              <a:t>An employee, however, may voluntarily choose to tell her co-workers that she has diabetes and provide them with helpful information, such as how to recognize when her blood sugar may be low, what to do if she faints or seems shaky or confused (for example, offer a piece of candy or gum), or where to find her glucose monitoring kit. </a:t>
            </a:r>
          </a:p>
          <a:p>
            <a:pPr>
              <a:lnSpc>
                <a:spcPct val="70000"/>
              </a:lnSpc>
            </a:pPr>
            <a:r>
              <a:rPr lang="en-US" sz="1650" dirty="0"/>
              <a:t>However, even when an employee voluntarily discloses that she has diabetes, the employer must keep this information confidential consistent with the ADA.</a:t>
            </a:r>
          </a:p>
          <a:p>
            <a:pPr>
              <a:lnSpc>
                <a:spcPct val="70000"/>
              </a:lnSpc>
            </a:pPr>
            <a:r>
              <a:rPr lang="en-US" sz="1650" dirty="0"/>
              <a:t> An employer also may not explain to other employees why an employee with diabetes has been absent from work if the absence is related to her diabetes or another disability.</a:t>
            </a:r>
          </a:p>
        </p:txBody>
      </p:sp>
    </p:spTree>
    <p:extLst>
      <p:ext uri="{BB962C8B-B14F-4D97-AF65-F5344CB8AC3E}">
        <p14:creationId xmlns:p14="http://schemas.microsoft.com/office/powerpoint/2010/main" val="354351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734" y="812799"/>
            <a:ext cx="3251200" cy="4954619"/>
          </a:xfrm>
        </p:spPr>
        <p:txBody>
          <a:bodyPr>
            <a:normAutofit/>
          </a:bodyPr>
          <a:lstStyle/>
          <a:p>
            <a:pPr algn="r"/>
            <a:r>
              <a:rPr lang="en-US" sz="3200" dirty="0">
                <a:solidFill>
                  <a:schemeClr val="accent1"/>
                </a:solidFill>
              </a:rPr>
              <a:t>Accommodating Employees with Diabetes</a:t>
            </a:r>
          </a:p>
        </p:txBody>
      </p:sp>
      <p:sp>
        <p:nvSpPr>
          <p:cNvPr id="3" name="Content Placeholder 2"/>
          <p:cNvSpPr>
            <a:spLocks noGrp="1"/>
          </p:cNvSpPr>
          <p:nvPr>
            <p:ph idx="1"/>
          </p:nvPr>
        </p:nvSpPr>
        <p:spPr>
          <a:xfrm>
            <a:off x="3724651" y="812798"/>
            <a:ext cx="4783327" cy="5435601"/>
          </a:xfrm>
        </p:spPr>
        <p:txBody>
          <a:bodyPr anchor="ctr">
            <a:normAutofit/>
          </a:bodyPr>
          <a:lstStyle/>
          <a:p>
            <a:pPr>
              <a:lnSpc>
                <a:spcPct val="70000"/>
              </a:lnSpc>
            </a:pPr>
            <a:r>
              <a:rPr lang="en-US" sz="1500" dirty="0"/>
              <a:t>The ADA requires employers to provide adjustments or modifications -- called reasonable accommodations -- to enable applicants and employees with disabilities to enjoy equal employment opportunities unless doing so would be an undue hardship (that is, a significant difficulty or expense). </a:t>
            </a:r>
          </a:p>
          <a:p>
            <a:pPr>
              <a:lnSpc>
                <a:spcPct val="70000"/>
              </a:lnSpc>
            </a:pPr>
            <a:r>
              <a:rPr lang="en-US" sz="1500" dirty="0"/>
              <a:t>Accommodations vary depending on the needs of the individual with a disability. Not all employees with diabetes will need an accommodation or require the same accommodations, and most of the accommodations a person with diabetes might need will involve little or no cost. </a:t>
            </a:r>
          </a:p>
          <a:p>
            <a:pPr>
              <a:lnSpc>
                <a:spcPct val="70000"/>
              </a:lnSpc>
            </a:pPr>
            <a:r>
              <a:rPr lang="en-US" sz="1500" dirty="0"/>
              <a:t>An employer must provide a reasonable accommodation that is needed because of the diabetes itself, the effects of medication, or both. </a:t>
            </a:r>
          </a:p>
          <a:p>
            <a:pPr lvl="1">
              <a:lnSpc>
                <a:spcPct val="70000"/>
              </a:lnSpc>
            </a:pPr>
            <a:r>
              <a:rPr lang="en-US" sz="1200" dirty="0"/>
              <a:t>For example, an employer may have to accommodate an employee who is unable to work while learning to manage her diabetes or adjusting to medication. An employer, however, has no obligation to monitor an employee to make sure that she is regularly checking her blood sugar levels, eating, or taking medication as prescribed.</a:t>
            </a:r>
          </a:p>
        </p:txBody>
      </p:sp>
    </p:spTree>
    <p:extLst>
      <p:ext uri="{BB962C8B-B14F-4D97-AF65-F5344CB8AC3E}">
        <p14:creationId xmlns:p14="http://schemas.microsoft.com/office/powerpoint/2010/main" val="3179240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1100667"/>
            <a:ext cx="3285065" cy="4177175"/>
          </a:xfrm>
        </p:spPr>
        <p:txBody>
          <a:bodyPr>
            <a:noAutofit/>
          </a:bodyPr>
          <a:lstStyle/>
          <a:p>
            <a:pPr algn="r"/>
            <a:r>
              <a:rPr lang="en-US" sz="3200" dirty="0">
                <a:solidFill>
                  <a:schemeClr val="accent1"/>
                </a:solidFill>
              </a:rPr>
              <a:t>Examples of possible reasonable accommodations</a:t>
            </a:r>
          </a:p>
        </p:txBody>
      </p:sp>
      <p:sp>
        <p:nvSpPr>
          <p:cNvPr id="3" name="Content Placeholder 2"/>
          <p:cNvSpPr>
            <a:spLocks noGrp="1"/>
          </p:cNvSpPr>
          <p:nvPr>
            <p:ph idx="1"/>
          </p:nvPr>
        </p:nvSpPr>
        <p:spPr>
          <a:xfrm>
            <a:off x="3732023" y="1999878"/>
            <a:ext cx="4783327" cy="3697684"/>
          </a:xfrm>
        </p:spPr>
        <p:txBody>
          <a:bodyPr anchor="ctr">
            <a:normAutofit/>
          </a:bodyPr>
          <a:lstStyle/>
          <a:p>
            <a:pPr>
              <a:lnSpc>
                <a:spcPct val="70000"/>
              </a:lnSpc>
            </a:pPr>
            <a:r>
              <a:rPr lang="en-US" sz="1500" dirty="0"/>
              <a:t>a private area to test their blood sugar levels or to administer insulin injections</a:t>
            </a:r>
          </a:p>
          <a:p>
            <a:pPr>
              <a:lnSpc>
                <a:spcPct val="70000"/>
              </a:lnSpc>
            </a:pPr>
            <a:r>
              <a:rPr lang="en-US" sz="1500" dirty="0"/>
              <a:t>a place to rest until their blood sugar levels become normal</a:t>
            </a:r>
          </a:p>
          <a:p>
            <a:pPr>
              <a:lnSpc>
                <a:spcPct val="70000"/>
              </a:lnSpc>
            </a:pPr>
            <a:r>
              <a:rPr lang="en-US" sz="1500" dirty="0"/>
              <a:t>breaks to eat or drink, take medication, or test blood sugar levels</a:t>
            </a:r>
          </a:p>
          <a:p>
            <a:pPr>
              <a:lnSpc>
                <a:spcPct val="70000"/>
              </a:lnSpc>
            </a:pPr>
            <a:r>
              <a:rPr lang="en-US" sz="1500" dirty="0"/>
              <a:t>leave for treatment, recuperation, or training on managing diabetes</a:t>
            </a:r>
          </a:p>
          <a:p>
            <a:pPr>
              <a:lnSpc>
                <a:spcPct val="70000"/>
              </a:lnSpc>
            </a:pPr>
            <a:r>
              <a:rPr lang="en-US" sz="1500" dirty="0"/>
              <a:t>modified work schedule or shift change</a:t>
            </a:r>
          </a:p>
          <a:p>
            <a:pPr>
              <a:lnSpc>
                <a:spcPct val="70000"/>
              </a:lnSpc>
            </a:pPr>
            <a:r>
              <a:rPr lang="en-US" sz="1500" dirty="0"/>
              <a:t>allowing a person with diabetic neuropathy that makes it difficult to stand for long periods of time to use a stool</a:t>
            </a:r>
          </a:p>
          <a:p>
            <a:pPr>
              <a:lnSpc>
                <a:spcPct val="70000"/>
              </a:lnSpc>
            </a:pPr>
            <a:r>
              <a:rPr lang="en-US" sz="1500" dirty="0"/>
              <a:t>reallocation or redistribution of marginal tasks to another employee</a:t>
            </a:r>
          </a:p>
          <a:p>
            <a:pPr>
              <a:lnSpc>
                <a:spcPct val="70000"/>
              </a:lnSpc>
            </a:pPr>
            <a:r>
              <a:rPr lang="en-US" sz="1500" dirty="0"/>
              <a:t>reassignment to a vacant position when the employee is no longer able to perform his current job</a:t>
            </a:r>
          </a:p>
          <a:p>
            <a:pPr marL="0" indent="0">
              <a:lnSpc>
                <a:spcPct val="70000"/>
              </a:lnSpc>
              <a:buNone/>
            </a:pPr>
            <a:r>
              <a:rPr lang="en-US" sz="1500" dirty="0"/>
              <a:t/>
            </a:r>
            <a:br>
              <a:rPr lang="en-US" sz="1500" dirty="0"/>
            </a:br>
            <a:endParaRPr lang="en-US" sz="1500" dirty="0"/>
          </a:p>
        </p:txBody>
      </p:sp>
    </p:spTree>
    <p:extLst>
      <p:ext uri="{BB962C8B-B14F-4D97-AF65-F5344CB8AC3E}">
        <p14:creationId xmlns:p14="http://schemas.microsoft.com/office/powerpoint/2010/main" val="331822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80158"/>
            <a:ext cx="2620771" cy="3697684"/>
          </a:xfrm>
        </p:spPr>
        <p:txBody>
          <a:bodyPr>
            <a:normAutofit/>
          </a:bodyPr>
          <a:lstStyle/>
          <a:p>
            <a:pPr algn="r"/>
            <a:r>
              <a:rPr lang="en-US" sz="2400" dirty="0">
                <a:solidFill>
                  <a:schemeClr val="accent1"/>
                </a:solidFill>
              </a:rPr>
              <a:t>Does an employer have to grant every request for a reasonable accommodation?</a:t>
            </a:r>
          </a:p>
        </p:txBody>
      </p:sp>
      <p:sp>
        <p:nvSpPr>
          <p:cNvPr id="3" name="Content Placeholder 2"/>
          <p:cNvSpPr>
            <a:spLocks noGrp="1"/>
          </p:cNvSpPr>
          <p:nvPr>
            <p:ph idx="1"/>
          </p:nvPr>
        </p:nvSpPr>
        <p:spPr>
          <a:xfrm>
            <a:off x="3788470" y="2171373"/>
            <a:ext cx="4783327" cy="3697684"/>
          </a:xfrm>
        </p:spPr>
        <p:txBody>
          <a:bodyPr anchor="ctr">
            <a:normAutofit/>
          </a:bodyPr>
          <a:lstStyle/>
          <a:p>
            <a:pPr>
              <a:lnSpc>
                <a:spcPct val="70000"/>
              </a:lnSpc>
            </a:pPr>
            <a:r>
              <a:rPr lang="en-US" sz="1500" dirty="0"/>
              <a:t>No. An employer does not have to provide an accommodation if doing so will be an undue hardship.</a:t>
            </a:r>
          </a:p>
          <a:p>
            <a:pPr lvl="1">
              <a:lnSpc>
                <a:spcPct val="70000"/>
              </a:lnSpc>
            </a:pPr>
            <a:r>
              <a:rPr lang="en-US" sz="1200" dirty="0"/>
              <a:t> Undue hardship means that providing the reasonable accommodation will result in significant difficulty or expense. </a:t>
            </a:r>
          </a:p>
          <a:p>
            <a:pPr lvl="1">
              <a:lnSpc>
                <a:spcPct val="70000"/>
              </a:lnSpc>
            </a:pPr>
            <a:r>
              <a:rPr lang="en-US" sz="1200" dirty="0"/>
              <a:t>An employer also does not have to eliminate an essential function of a job as a reasonable accommodation, tolerate performance that does not meet its standards, or excuse violations of conduct rules that are job-related and consistent with business necessity and that the employer applies consistently to all employees (such as rules prohibiting violence, threatening behavior, theft, or destruction of property).</a:t>
            </a:r>
          </a:p>
          <a:p>
            <a:pPr>
              <a:lnSpc>
                <a:spcPct val="70000"/>
              </a:lnSpc>
            </a:pPr>
            <a:r>
              <a:rPr lang="en-US" sz="1500" dirty="0"/>
              <a:t>If more than one accommodation will be effective, the employee's preference should be given primary consideration, although the employer is not required to provide the employee's first choice of reasonable accommodation. If a requested accommodation is too difficult or expensive, an employer may choose to provide an easier or less costly accommodation as long as it is effective in meeting the employee's needs.</a:t>
            </a:r>
          </a:p>
          <a:p>
            <a:pPr>
              <a:lnSpc>
                <a:spcPct val="70000"/>
              </a:lnSpc>
            </a:pPr>
            <a:endParaRPr lang="en-US" sz="1500" dirty="0"/>
          </a:p>
        </p:txBody>
      </p:sp>
    </p:spTree>
    <p:extLst>
      <p:ext uri="{BB962C8B-B14F-4D97-AF65-F5344CB8AC3E}">
        <p14:creationId xmlns:p14="http://schemas.microsoft.com/office/powerpoint/2010/main" val="2183029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42405"/>
            <a:ext cx="7886700" cy="811367"/>
          </a:xfrm>
        </p:spPr>
        <p:txBody>
          <a:bodyPr>
            <a:normAutofit fontScale="90000"/>
          </a:bodyPr>
          <a:lstStyle/>
          <a:p>
            <a:r>
              <a:rPr lang="en-US" dirty="0"/>
              <a:t>What about accommodations in clinical settings, clerkships, internships, etc.?</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1152478528"/>
              </p:ext>
            </p:extLst>
          </p:nvPr>
        </p:nvGraphicFramePr>
        <p:xfrm>
          <a:off x="628650" y="2506133"/>
          <a:ext cx="7886700" cy="2983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951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CBA0A4-BF84-B543-AAEE-39E4D08F287F}"/>
              </a:ext>
            </a:extLst>
          </p:cNvPr>
          <p:cNvSpPr>
            <a:spLocks noGrp="1"/>
          </p:cNvSpPr>
          <p:nvPr>
            <p:ph type="ctrTitle"/>
          </p:nvPr>
        </p:nvSpPr>
        <p:spPr/>
        <p:txBody>
          <a:bodyPr/>
          <a:lstStyle/>
          <a:p>
            <a:r>
              <a:rPr lang="en-US" dirty="0"/>
              <a:t>Accommodations and Study Abroad</a:t>
            </a:r>
          </a:p>
        </p:txBody>
      </p:sp>
      <p:sp>
        <p:nvSpPr>
          <p:cNvPr id="5" name="Subtitle 4">
            <a:extLst>
              <a:ext uri="{FF2B5EF4-FFF2-40B4-BE49-F238E27FC236}">
                <a16:creationId xmlns:a16="http://schemas.microsoft.com/office/drawing/2014/main" id="{2E3AC9BA-4245-3F47-A813-9B4E6B6EFCAC}"/>
              </a:ext>
            </a:extLst>
          </p:cNvPr>
          <p:cNvSpPr>
            <a:spLocks noGrp="1"/>
          </p:cNvSpPr>
          <p:nvPr>
            <p:ph type="subTitle" idx="1"/>
          </p:nvPr>
        </p:nvSpPr>
        <p:spPr/>
        <p:txBody>
          <a:bodyPr>
            <a:normAutofit fontScale="92500"/>
          </a:bodyPr>
          <a:lstStyle/>
          <a:p>
            <a:r>
              <a:rPr lang="en-US" dirty="0"/>
              <a:t>(So, you want to be an international traveler?)</a:t>
            </a:r>
          </a:p>
        </p:txBody>
      </p:sp>
    </p:spTree>
    <p:extLst>
      <p:ext uri="{BB962C8B-B14F-4D97-AF65-F5344CB8AC3E}">
        <p14:creationId xmlns:p14="http://schemas.microsoft.com/office/powerpoint/2010/main" val="8182454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80158"/>
            <a:ext cx="2620771" cy="3697684"/>
          </a:xfrm>
        </p:spPr>
        <p:txBody>
          <a:bodyPr>
            <a:normAutofit/>
          </a:bodyPr>
          <a:lstStyle/>
          <a:p>
            <a:pPr algn="r"/>
            <a:r>
              <a:rPr lang="en-US">
                <a:solidFill>
                  <a:schemeClr val="accent1"/>
                </a:solidFill>
              </a:rPr>
              <a:t>Type 1 and Study Abroad	</a:t>
            </a:r>
          </a:p>
        </p:txBody>
      </p:sp>
      <p:sp>
        <p:nvSpPr>
          <p:cNvPr id="3" name="Content Placeholder 2"/>
          <p:cNvSpPr>
            <a:spLocks noGrp="1"/>
          </p:cNvSpPr>
          <p:nvPr>
            <p:ph idx="1"/>
          </p:nvPr>
        </p:nvSpPr>
        <p:spPr>
          <a:xfrm>
            <a:off x="3732023" y="1580158"/>
            <a:ext cx="4783327" cy="3697684"/>
          </a:xfrm>
        </p:spPr>
        <p:txBody>
          <a:bodyPr anchor="ctr">
            <a:normAutofit/>
          </a:bodyPr>
          <a:lstStyle/>
          <a:p>
            <a:r>
              <a:rPr lang="en-US" sz="1800"/>
              <a:t>The Americans with Disabilities Act protects you in AMERICA</a:t>
            </a:r>
          </a:p>
          <a:p>
            <a:r>
              <a:rPr lang="en-US" sz="1800"/>
              <a:t>University or college sponsored trip or event?</a:t>
            </a:r>
          </a:p>
          <a:p>
            <a:r>
              <a:rPr lang="en-US" sz="1800"/>
              <a:t>University or college endorsed?</a:t>
            </a:r>
          </a:p>
          <a:p>
            <a:r>
              <a:rPr lang="en-US" sz="1800"/>
              <a:t>Third Party program?</a:t>
            </a:r>
          </a:p>
          <a:p>
            <a:endParaRPr lang="en-US" sz="1800"/>
          </a:p>
          <a:p>
            <a:endParaRPr lang="en-US" sz="1800"/>
          </a:p>
        </p:txBody>
      </p:sp>
    </p:spTree>
    <p:extLst>
      <p:ext uri="{BB962C8B-B14F-4D97-AF65-F5344CB8AC3E}">
        <p14:creationId xmlns:p14="http://schemas.microsoft.com/office/powerpoint/2010/main" val="1189063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Another personal look at disability……</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0350" y="2057400"/>
            <a:ext cx="6057900" cy="4038600"/>
          </a:xfrm>
        </p:spPr>
      </p:pic>
    </p:spTree>
    <p:extLst>
      <p:ext uri="{BB962C8B-B14F-4D97-AF65-F5344CB8AC3E}">
        <p14:creationId xmlns:p14="http://schemas.microsoft.com/office/powerpoint/2010/main" val="3941269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80158"/>
            <a:ext cx="2620771" cy="3697684"/>
          </a:xfrm>
        </p:spPr>
        <p:txBody>
          <a:bodyPr>
            <a:normAutofit/>
          </a:bodyPr>
          <a:lstStyle/>
          <a:p>
            <a:pPr algn="r"/>
            <a:r>
              <a:rPr lang="en-US" dirty="0">
                <a:solidFill>
                  <a:schemeClr val="accent1"/>
                </a:solidFill>
              </a:rPr>
              <a:t>Study Abroad Considerations</a:t>
            </a:r>
            <a:r>
              <a:rPr lang="en-US" sz="2700" dirty="0">
                <a:solidFill>
                  <a:schemeClr val="accent1"/>
                </a:solidFill>
              </a:rPr>
              <a:t>	</a:t>
            </a:r>
          </a:p>
        </p:txBody>
      </p:sp>
      <p:sp>
        <p:nvSpPr>
          <p:cNvPr id="3" name="Content Placeholder 2"/>
          <p:cNvSpPr>
            <a:spLocks noGrp="1"/>
          </p:cNvSpPr>
          <p:nvPr>
            <p:ph idx="1"/>
          </p:nvPr>
        </p:nvSpPr>
        <p:spPr>
          <a:xfrm>
            <a:off x="3732023" y="1580158"/>
            <a:ext cx="4783327" cy="3697684"/>
          </a:xfrm>
        </p:spPr>
        <p:txBody>
          <a:bodyPr anchor="ctr">
            <a:normAutofit/>
          </a:bodyPr>
          <a:lstStyle/>
          <a:p>
            <a:r>
              <a:rPr lang="en-US" sz="1800"/>
              <a:t>Electrical needs</a:t>
            </a:r>
          </a:p>
          <a:p>
            <a:r>
              <a:rPr lang="en-US" sz="1800"/>
              <a:t>Refrigeration needs</a:t>
            </a:r>
          </a:p>
          <a:p>
            <a:r>
              <a:rPr lang="en-US" sz="1800"/>
              <a:t>Need for modified foods or a modified diet</a:t>
            </a:r>
          </a:p>
          <a:p>
            <a:r>
              <a:rPr lang="en-US" sz="1800"/>
              <a:t>Insurance coverage abroad</a:t>
            </a:r>
          </a:p>
          <a:p>
            <a:r>
              <a:rPr lang="en-US" sz="1800"/>
              <a:t>Supplies needed</a:t>
            </a:r>
          </a:p>
        </p:txBody>
      </p:sp>
    </p:spTree>
    <p:extLst>
      <p:ext uri="{BB962C8B-B14F-4D97-AF65-F5344CB8AC3E}">
        <p14:creationId xmlns:p14="http://schemas.microsoft.com/office/powerpoint/2010/main" val="3210240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85F5F-9549-584F-8904-196F74024C1F}"/>
              </a:ext>
            </a:extLst>
          </p:cNvPr>
          <p:cNvSpPr>
            <a:spLocks noGrp="1"/>
          </p:cNvSpPr>
          <p:nvPr>
            <p:ph type="title"/>
          </p:nvPr>
        </p:nvSpPr>
        <p:spPr/>
        <p:txBody>
          <a:bodyPr/>
          <a:lstStyle/>
          <a:p>
            <a:r>
              <a:rPr lang="en-US" dirty="0"/>
              <a:t>Questions? Call me!</a:t>
            </a:r>
          </a:p>
        </p:txBody>
      </p:sp>
      <p:sp>
        <p:nvSpPr>
          <p:cNvPr id="3" name="Content Placeholder 2">
            <a:extLst>
              <a:ext uri="{FF2B5EF4-FFF2-40B4-BE49-F238E27FC236}">
                <a16:creationId xmlns:a16="http://schemas.microsoft.com/office/drawing/2014/main" id="{4D2BBC92-AE45-724D-8B87-BE1ADA2E0F5A}"/>
              </a:ext>
            </a:extLst>
          </p:cNvPr>
          <p:cNvSpPr>
            <a:spLocks noGrp="1"/>
          </p:cNvSpPr>
          <p:nvPr>
            <p:ph idx="1"/>
          </p:nvPr>
        </p:nvSpPr>
        <p:spPr/>
        <p:txBody>
          <a:bodyPr/>
          <a:lstStyle/>
          <a:p>
            <a:pPr marL="0" indent="0">
              <a:buNone/>
            </a:pPr>
            <a:r>
              <a:rPr lang="en-US" dirty="0"/>
              <a:t>Leigh Fickling</a:t>
            </a:r>
          </a:p>
          <a:p>
            <a:pPr marL="0" indent="0">
              <a:buNone/>
            </a:pPr>
            <a:r>
              <a:rPr lang="en-US" dirty="0">
                <a:hlinkClick r:id="rId2"/>
              </a:rPr>
              <a:t>leigh.fickling@duke.edu</a:t>
            </a:r>
            <a:endParaRPr lang="en-US" dirty="0"/>
          </a:p>
          <a:p>
            <a:pPr marL="0" indent="0">
              <a:buNone/>
            </a:pPr>
            <a:r>
              <a:rPr lang="en-US" dirty="0"/>
              <a:t>919.668.1282</a:t>
            </a:r>
          </a:p>
          <a:p>
            <a:pPr marL="0" indent="0">
              <a:buNone/>
            </a:pPr>
            <a:r>
              <a:rPr lang="en-US" dirty="0"/>
              <a:t>402 Oregon Street</a:t>
            </a:r>
          </a:p>
          <a:p>
            <a:pPr marL="0" indent="0">
              <a:buNone/>
            </a:pPr>
            <a:r>
              <a:rPr lang="en-US" dirty="0"/>
              <a:t>Suite 103</a:t>
            </a:r>
          </a:p>
          <a:p>
            <a:pPr marL="0" indent="0">
              <a:buNone/>
            </a:pPr>
            <a:r>
              <a:rPr lang="en-US" dirty="0"/>
              <a:t>Durham, North Carolina 27708</a:t>
            </a:r>
          </a:p>
          <a:p>
            <a:pPr marL="0" indent="0">
              <a:buNone/>
            </a:pPr>
            <a:r>
              <a:rPr lang="en-US" dirty="0">
                <a:hlinkClick r:id="rId3"/>
              </a:rPr>
              <a:t>http://access.duke.edu</a:t>
            </a:r>
            <a:r>
              <a:rPr lang="en-US" dirty="0"/>
              <a:t> </a:t>
            </a:r>
          </a:p>
        </p:txBody>
      </p:sp>
    </p:spTree>
    <p:extLst>
      <p:ext uri="{BB962C8B-B14F-4D97-AF65-F5344CB8AC3E}">
        <p14:creationId xmlns:p14="http://schemas.microsoft.com/office/powerpoint/2010/main" val="2693793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Ava, </a:t>
            </a:r>
            <a:br>
              <a:rPr lang="en-US" dirty="0"/>
            </a:br>
            <a:r>
              <a:rPr lang="en-US" sz="2400" dirty="0"/>
              <a:t>Type One Diabetes</a:t>
            </a:r>
          </a:p>
        </p:txBody>
      </p:sp>
      <p:pic>
        <p:nvPicPr>
          <p:cNvPr id="4" name="Content Placeholder 3"/>
          <p:cNvPicPr>
            <a:picLocks noGrp="1" noChangeAspect="1"/>
          </p:cNvPicPr>
          <p:nvPr>
            <p:ph type="pic" idx="1"/>
          </p:nvPr>
        </p:nvPicPr>
        <p:blipFill>
          <a:blip r:embed="rId2">
            <a:extLst>
              <a:ext uri="{28A0092B-C50C-407E-A947-70E740481C1C}">
                <a14:useLocalDpi xmlns:a14="http://schemas.microsoft.com/office/drawing/2010/main" val="0"/>
              </a:ext>
            </a:extLst>
          </a:blip>
          <a:srcRect t="13643" b="13643"/>
          <a:stretch>
            <a:fillRect/>
          </a:stretch>
        </p:blipFill>
        <p:spPr>
          <a:xfrm>
            <a:off x="2256183" y="1010340"/>
            <a:ext cx="4127982" cy="3095987"/>
          </a:xfrm>
        </p:spPr>
      </p:pic>
      <p:sp>
        <p:nvSpPr>
          <p:cNvPr id="6" name="Text Placeholder 5"/>
          <p:cNvSpPr>
            <a:spLocks noGrp="1"/>
          </p:cNvSpPr>
          <p:nvPr>
            <p:ph type="body" sz="half" idx="2"/>
          </p:nvPr>
        </p:nvSpPr>
        <p:spPr/>
        <p:txBody>
          <a:bodyPr/>
          <a:lstStyle/>
          <a:p>
            <a:r>
              <a:rPr lang="en-US" i="1" dirty="0"/>
              <a:t>Physical or mental impairment that substantially limits the major bodily function of the endocrine system.</a:t>
            </a:r>
          </a:p>
        </p:txBody>
      </p:sp>
    </p:spTree>
    <p:extLst>
      <p:ext uri="{BB962C8B-B14F-4D97-AF65-F5344CB8AC3E}">
        <p14:creationId xmlns:p14="http://schemas.microsoft.com/office/powerpoint/2010/main" val="3355838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Davis, </a:t>
            </a:r>
            <a:br>
              <a:rPr lang="en-US" dirty="0"/>
            </a:br>
            <a:r>
              <a:rPr lang="en-US" dirty="0" err="1" smtClean="0"/>
              <a:t>Autism,</a:t>
            </a:r>
            <a:r>
              <a:rPr lang="en-US" sz="1600" dirty="0" err="1" smtClean="0"/>
              <a:t>Dyslexia</a:t>
            </a:r>
            <a:r>
              <a:rPr lang="en-US" sz="1600" dirty="0"/>
              <a:t>, Disorder of Written Expression, ADD</a:t>
            </a:r>
          </a:p>
        </p:txBody>
      </p:sp>
      <p:pic>
        <p:nvPicPr>
          <p:cNvPr id="6" name="Content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t="6448" b="6448"/>
          <a:stretch>
            <a:fillRect/>
          </a:stretch>
        </p:blipFill>
        <p:spPr>
          <a:xfrm>
            <a:off x="2445027" y="1093563"/>
            <a:ext cx="3869566" cy="2902175"/>
          </a:xfrm>
        </p:spPr>
      </p:pic>
      <p:sp>
        <p:nvSpPr>
          <p:cNvPr id="8" name="Text Placeholder 7"/>
          <p:cNvSpPr>
            <a:spLocks noGrp="1"/>
          </p:cNvSpPr>
          <p:nvPr>
            <p:ph type="body" sz="half" idx="2"/>
          </p:nvPr>
        </p:nvSpPr>
        <p:spPr/>
        <p:txBody>
          <a:bodyPr/>
          <a:lstStyle/>
          <a:p>
            <a:r>
              <a:rPr lang="en-US" i="1" dirty="0"/>
              <a:t>Physical or mental impairment that substantially limits the major life activity of learning, reading, concentrating, thinking.</a:t>
            </a:r>
          </a:p>
        </p:txBody>
      </p:sp>
    </p:spTree>
    <p:extLst>
      <p:ext uri="{BB962C8B-B14F-4D97-AF65-F5344CB8AC3E}">
        <p14:creationId xmlns:p14="http://schemas.microsoft.com/office/powerpoint/2010/main" val="711559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A7CD58-9382-8443-9A46-1896539FEE3E}"/>
              </a:ext>
            </a:extLst>
          </p:cNvPr>
          <p:cNvSpPr>
            <a:spLocks noGrp="1"/>
          </p:cNvSpPr>
          <p:nvPr>
            <p:ph type="ctrTitle"/>
          </p:nvPr>
        </p:nvSpPr>
        <p:spPr/>
        <p:txBody>
          <a:bodyPr/>
          <a:lstStyle/>
          <a:p>
            <a:r>
              <a:rPr lang="en-US" dirty="0"/>
              <a:t>The Law</a:t>
            </a:r>
          </a:p>
        </p:txBody>
      </p:sp>
      <p:sp>
        <p:nvSpPr>
          <p:cNvPr id="5" name="Subtitle 4">
            <a:extLst>
              <a:ext uri="{FF2B5EF4-FFF2-40B4-BE49-F238E27FC236}">
                <a16:creationId xmlns:a16="http://schemas.microsoft.com/office/drawing/2014/main" id="{C02EF30B-4884-7348-900C-F05CC5942503}"/>
              </a:ext>
            </a:extLst>
          </p:cNvPr>
          <p:cNvSpPr>
            <a:spLocks noGrp="1"/>
          </p:cNvSpPr>
          <p:nvPr>
            <p:ph type="subTitle" idx="1"/>
          </p:nvPr>
        </p:nvSpPr>
        <p:spPr/>
        <p:txBody>
          <a:bodyPr>
            <a:normAutofit fontScale="92500" lnSpcReduction="20000"/>
          </a:bodyPr>
          <a:lstStyle/>
          <a:p>
            <a:r>
              <a:rPr lang="en-US" dirty="0"/>
              <a:t>(An overview that will give you just enough information to impress your friends at parties)</a:t>
            </a:r>
          </a:p>
        </p:txBody>
      </p:sp>
    </p:spTree>
    <p:extLst>
      <p:ext uri="{BB962C8B-B14F-4D97-AF65-F5344CB8AC3E}">
        <p14:creationId xmlns:p14="http://schemas.microsoft.com/office/powerpoint/2010/main" val="2789018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ADA?</a:t>
            </a:r>
          </a:p>
        </p:txBody>
      </p:sp>
      <p:sp>
        <p:nvSpPr>
          <p:cNvPr id="3" name="Content Placeholder 2"/>
          <p:cNvSpPr>
            <a:spLocks noGrp="1"/>
          </p:cNvSpPr>
          <p:nvPr>
            <p:ph idx="1"/>
          </p:nvPr>
        </p:nvSpPr>
        <p:spPr/>
        <p:txBody>
          <a:bodyPr>
            <a:normAutofit fontScale="92500" lnSpcReduction="10000"/>
          </a:bodyPr>
          <a:lstStyle/>
          <a:p>
            <a:r>
              <a:rPr lang="en-US" dirty="0"/>
              <a:t>The Americans with Disabilities Act of 1990 (and ADA Amendments Act of 2008) is a federal civil rights law.</a:t>
            </a:r>
          </a:p>
          <a:p>
            <a:r>
              <a:rPr lang="en-US" dirty="0"/>
              <a:t>The ADA guarantees equal opportunity for individuals with disabilities in state and local government services, public accommodations, employment, transportation, and telecommunication.</a:t>
            </a:r>
          </a:p>
          <a:p>
            <a:r>
              <a:rPr lang="en-US" dirty="0"/>
              <a:t>The ADA makes it unlawful to discriminate against someone because of a disability</a:t>
            </a:r>
          </a:p>
          <a:p>
            <a:endParaRPr lang="en-US" dirty="0"/>
          </a:p>
        </p:txBody>
      </p:sp>
    </p:spTree>
    <p:extLst>
      <p:ext uri="{BB962C8B-B14F-4D97-AF65-F5344CB8AC3E}">
        <p14:creationId xmlns:p14="http://schemas.microsoft.com/office/powerpoint/2010/main" val="9403355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544B3D4F-6275-E940-8778-B94A9C92CECA}" vid="{FFF9A639-F542-B340-8F82-9DB22A61CF8F}"/>
    </a:ext>
  </a:extLst>
</a:theme>
</file>

<file path=docProps/app.xml><?xml version="1.0" encoding="utf-8"?>
<Properties xmlns="http://schemas.openxmlformats.org/officeDocument/2006/extended-properties" xmlns:vt="http://schemas.openxmlformats.org/officeDocument/2006/docPropsVTypes">
  <Template>Office Theme</Template>
  <TotalTime>97</TotalTime>
  <Words>3441</Words>
  <Application>Microsoft Office PowerPoint</Application>
  <PresentationFormat>On-screen Show (4:3)</PresentationFormat>
  <Paragraphs>244</Paragraphs>
  <Slides>51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Arial</vt:lpstr>
      <vt:lpstr>Calibri</vt:lpstr>
      <vt:lpstr>Helvetica</vt:lpstr>
      <vt:lpstr>Office Theme</vt:lpstr>
      <vt:lpstr>Your Legal Rights as a Person with Type 1 Diabetes</vt:lpstr>
      <vt:lpstr>Setting the Stage…..</vt:lpstr>
      <vt:lpstr>PowerPoint Presentation</vt:lpstr>
      <vt:lpstr>Starting today, I challenge you to……</vt:lpstr>
      <vt:lpstr>Another personal look at disability……</vt:lpstr>
      <vt:lpstr>Ava,  Type One Diabetes</vt:lpstr>
      <vt:lpstr>Davis,  Autism,Dyslexia, Disorder of Written Expression, ADD</vt:lpstr>
      <vt:lpstr>The Law</vt:lpstr>
      <vt:lpstr>What is the ADA?</vt:lpstr>
      <vt:lpstr>Who does the ADA protect?</vt:lpstr>
      <vt:lpstr>ADA Amendments Act of 2008</vt:lpstr>
      <vt:lpstr>NEWS FLASH</vt:lpstr>
      <vt:lpstr>Section 504 of the Rehabilitation Act</vt:lpstr>
      <vt:lpstr>Where these Laws Apply</vt:lpstr>
      <vt:lpstr>Accommodations in Higher Education</vt:lpstr>
      <vt:lpstr>Reasonable Accommodations:  What are they and why do I need them?</vt:lpstr>
      <vt:lpstr>Persons with Chronic Health Impairments</vt:lpstr>
      <vt:lpstr>Fun Facts: </vt:lpstr>
      <vt:lpstr>Examples of Reasonable Accommodations: General Chronic Health</vt:lpstr>
      <vt:lpstr>Examples of modifications or reasonable accommodations: DIABETES</vt:lpstr>
      <vt:lpstr>Additional examples of possible diabetes related accommodations……</vt:lpstr>
      <vt:lpstr>Persons with Learning Differences</vt:lpstr>
      <vt:lpstr>Fun Facts:</vt:lpstr>
      <vt:lpstr>Examples of Reasonable Accommodations</vt:lpstr>
      <vt:lpstr>Persons with Mental Health Disorders</vt:lpstr>
      <vt:lpstr>Fun Facts:</vt:lpstr>
      <vt:lpstr>Examples of Reasonable Accommodations</vt:lpstr>
      <vt:lpstr>Service and Assistance Animals</vt:lpstr>
      <vt:lpstr>LEGAL REFRESHER!</vt:lpstr>
      <vt:lpstr>Dogs, Horses, Rats, Snakes…Oh my!</vt:lpstr>
      <vt:lpstr>Accommodations in the Workplace or Clinical Environment</vt:lpstr>
      <vt:lpstr>EEOC Guidance:  Questions and Answers about Diabetes in the Workplace and the ADA</vt:lpstr>
      <vt:lpstr>May an employer ask a job applicant whether she has or had diabetes or about treatment before making a job offer?</vt:lpstr>
      <vt:lpstr>Does the ADA require an applicant to disclose that she has or had diabetes or some other disability before accepting the job?</vt:lpstr>
      <vt:lpstr>May an employer ask any follow-up questions if an applicant voluntarily reveals that she has or had diabetes?</vt:lpstr>
      <vt:lpstr>Example:</vt:lpstr>
      <vt:lpstr>After an Offer of Employment is Made</vt:lpstr>
      <vt:lpstr>What may an employer do when it learns that an applicant has or had diabetes after she has been offered a job but before she starts working?</vt:lpstr>
      <vt:lpstr>Example 2:</vt:lpstr>
      <vt:lpstr>When may an employer ask an employee whether diabetes, or some other medical condition, may be causing her performance problems?</vt:lpstr>
      <vt:lpstr>May an employer require an employee on leave because of diabetes to provide documentation or have a medical examination before allowing her to return to work?</vt:lpstr>
      <vt:lpstr>Are there any other instances when an employer may ask an employee with diabetes about his condition?</vt:lpstr>
      <vt:lpstr>If an employee experiences an insulin reaction at work, may an employer explain to other employees or managers that the employee has diabetes?</vt:lpstr>
      <vt:lpstr>Accommodating Employees with Diabetes</vt:lpstr>
      <vt:lpstr>Examples of possible reasonable accommodations</vt:lpstr>
      <vt:lpstr>Does an employer have to grant every request for a reasonable accommodation?</vt:lpstr>
      <vt:lpstr>What about accommodations in clinical settings, clerkships, internships, etc.?</vt:lpstr>
      <vt:lpstr>Accommodations and Study Abroad</vt:lpstr>
      <vt:lpstr>Type 1 and Study Abroad </vt:lpstr>
      <vt:lpstr>Study Abroad Considerations </vt:lpstr>
      <vt:lpstr>Questions? Call 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Legal Rights as a Person with Type 1 Diabetes</dc:title>
  <dc:creator>Leigh Fickling</dc:creator>
  <cp:lastModifiedBy>Leigh Fickling</cp:lastModifiedBy>
  <cp:revision>12</cp:revision>
  <dcterms:created xsi:type="dcterms:W3CDTF">2018-10-08T09:17:47Z</dcterms:created>
  <dcterms:modified xsi:type="dcterms:W3CDTF">2019-03-21T12:21:01Z</dcterms:modified>
</cp:coreProperties>
</file>